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handoutMasterIdLst>
    <p:handoutMasterId r:id="rId5"/>
  </p:handoutMasterIdLst>
  <p:sldIdLst>
    <p:sldId id="263" r:id="rId2"/>
    <p:sldId id="264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119" userDrawn="1">
          <p15:clr>
            <a:srgbClr val="A4A3A4"/>
          </p15:clr>
        </p15:guide>
        <p15:guide id="4" orient="horz" pos="1782" userDrawn="1">
          <p15:clr>
            <a:srgbClr val="A4A3A4"/>
          </p15:clr>
        </p15:guide>
        <p15:guide id="5" orient="horz" pos="1464" userDrawn="1">
          <p15:clr>
            <a:srgbClr val="A4A3A4"/>
          </p15:clr>
        </p15:guide>
        <p15:guide id="6" pos="5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5D"/>
    <a:srgbClr val="FF6600"/>
    <a:srgbClr val="FF3300"/>
    <a:srgbClr val="0070C0"/>
    <a:srgbClr val="0C77C3"/>
    <a:srgbClr val="FFFFCC"/>
    <a:srgbClr val="FF9900"/>
    <a:srgbClr val="FF9966"/>
    <a:srgbClr val="FF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6391" autoAdjust="0"/>
  </p:normalViewPr>
  <p:slideViewPr>
    <p:cSldViewPr snapToGrid="0">
      <p:cViewPr varScale="1">
        <p:scale>
          <a:sx n="77" d="100"/>
          <a:sy n="77" d="100"/>
        </p:scale>
        <p:origin x="3084" y="114"/>
      </p:cViewPr>
      <p:guideLst>
        <p:guide orient="horz" pos="3120"/>
        <p:guide pos="2160"/>
        <p:guide pos="119"/>
        <p:guide orient="horz" pos="1782"/>
        <p:guide orient="horz" pos="1464"/>
        <p:guide pos="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9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375" cy="498966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（参考資料２）　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11035C0A-6A21-427D-A3EB-E8A52BE8FF8D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372"/>
            <a:ext cx="2950375" cy="4989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C91F2FBD-9738-4CB6-A58A-DC9F14A6E1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5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（参考資料２）　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7072B0E7-22FF-4BC1-A758-8F10060C7725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E8CB1C19-52BF-4414-988E-4142549F66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56981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38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86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11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776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05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691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204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95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27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43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61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14F1D-CADF-4750-AFB6-4076E34C72C1}" type="datetimeFigureOut">
              <a:rPr kumimoji="1" lang="ja-JP" altLang="en-US" smtClean="0"/>
              <a:t>2020/10/23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08C8D-9197-43CB-946F-6823A5ED7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36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-67810" y="8342850"/>
            <a:ext cx="6943810" cy="156315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539524"/>
            <a:ext cx="6876000" cy="1706307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700" y="1722024"/>
            <a:ext cx="6840000" cy="61555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申請はお済みですか？</a:t>
            </a:r>
            <a:endParaRPr kumimoji="1" lang="ja-JP" altLang="en-US" sz="3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14532" y="118633"/>
            <a:ext cx="45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ひとり親のご家庭へ、大切なお知らせ</a:t>
            </a:r>
            <a:endParaRPr kumimoji="1" lang="ja-JP" altLang="en-US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-15905" y="764998"/>
            <a:ext cx="6840000" cy="342008"/>
          </a:xfrm>
          <a:prstGeom prst="rect">
            <a:avLst/>
          </a:prstGeom>
          <a:noFill/>
        </p:spPr>
        <p:txBody>
          <a:bodyPr wrap="square" lIns="72000" tIns="36000" rIns="72000" bIns="36000" rtlCol="0" anchor="ctr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FFFF5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公的年金等</a:t>
            </a:r>
            <a:r>
              <a:rPr kumimoji="1" lang="ja-JP" altLang="en-US" sz="2400" b="1" i="0" u="none" strike="noStrike" kern="1200" cap="none" spc="0" normalizeH="0" baseline="0" noProof="0" dirty="0" smtClean="0">
                <a:ln w="12700">
                  <a:noFill/>
                </a:ln>
                <a:solidFill>
                  <a:srgbClr val="FFFF5D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を受給している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ひとり親家庭の方へ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0" y="2297535"/>
            <a:ext cx="6876000" cy="1087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１世帯当たり</a:t>
            </a:r>
            <a:r>
              <a:rPr kumimoji="1" lang="ja-JP" altLang="en-US" sz="3800" b="1" i="0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５万円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が受け取れます。</a:t>
            </a:r>
          </a:p>
          <a:p>
            <a:pPr marL="0" marR="0" lvl="0" indent="0" algn="ctr" defTabSz="4572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</a:t>
            </a:r>
            <a:r>
              <a:rPr kumimoji="1" lang="ja-JP" altLang="en-US" sz="20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</a:t>
            </a:r>
            <a:r>
              <a:rPr kumimoji="1" lang="en-US" altLang="ja-JP" sz="20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</a:t>
            </a:r>
            <a:r>
              <a:rPr kumimoji="1" lang="ja-JP" altLang="en-US" sz="20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子以降</a:t>
            </a:r>
            <a:r>
              <a:rPr kumimoji="1" lang="en-US" altLang="ja-JP" sz="20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</a:t>
            </a:r>
            <a:r>
              <a:rPr kumimoji="1" lang="ja-JP" altLang="en-US" sz="20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人につき</a:t>
            </a:r>
            <a:r>
              <a:rPr kumimoji="1" lang="en-US" altLang="ja-JP" sz="24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3</a:t>
            </a:r>
            <a:r>
              <a:rPr kumimoji="1" lang="ja-JP" altLang="en-US" sz="24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万円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を加算）</a:t>
            </a:r>
            <a:endParaRPr kumimoji="1" lang="en-US" altLang="ja-JP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-19966" y="8439746"/>
            <a:ext cx="6858000" cy="1498735"/>
          </a:xfrm>
          <a:prstGeom prst="rect">
            <a:avLst/>
          </a:prstGeom>
          <a:noFill/>
        </p:spPr>
        <p:txBody>
          <a:bodyPr wrap="square" lIns="72000" tIns="36000" rIns="72000" bIns="3600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「ひとり親世帯臨時特別給付金」コールセンター</a:t>
            </a:r>
            <a:endParaRPr kumimoji="1" lang="en-US" altLang="ja-JP" sz="15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ts val="38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0120-400-903</a:t>
            </a:r>
            <a:r>
              <a:rPr kumimoji="1" lang="zh-TW" alt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（受付時間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：</a:t>
            </a:r>
            <a:r>
              <a:rPr kumimoji="1" lang="zh-TW" alt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平日</a:t>
            </a:r>
            <a:r>
              <a:rPr kumimoji="1" lang="en-US" altLang="zh-TW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9:00</a:t>
            </a:r>
            <a:r>
              <a:rPr kumimoji="1" lang="zh-TW" alt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～</a:t>
            </a:r>
            <a:r>
              <a:rPr kumimoji="1" lang="en-US" altLang="zh-TW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18:00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）</a:t>
            </a:r>
            <a:endParaRPr kumimoji="1" lang="en-US" altLang="ja-JP" sz="4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180000" marR="0" lvl="0" indent="-457200" algn="l" defTabSz="457200" rtl="0" eaLnBrk="1" fontAlgn="auto" latinLnBrk="0" hangingPunct="1"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申請様式の入手方法や、支給時期、申請期限は、地方自治体によって異なります。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marR="0" lvl="0" indent="-457200" algn="l" defTabSz="457200" rtl="0" eaLnBrk="1" fontAlgn="auto" latinLnBrk="0" hangingPunct="1"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また、ご自身が支給が受けられるかどうかなどの詳細については、お住まいの市区町村まで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80000" marR="0" lvl="0" indent="-457200" algn="l" defTabSz="457200" rtl="0" eaLnBrk="1" fontAlgn="auto" latinLnBrk="0" hangingPunct="1"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お問い合わせください。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5574" y="3326884"/>
            <a:ext cx="68707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お早めに支給要件をご確認ください！</a:t>
            </a:r>
            <a:endParaRPr kumimoji="1" lang="ja-JP" altLang="en-US" sz="2400" b="1" i="0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16692" y="4183884"/>
            <a:ext cx="6660000" cy="3226524"/>
          </a:xfrm>
          <a:prstGeom prst="rect">
            <a:avLst/>
          </a:prstGeom>
          <a:noFill/>
        </p:spPr>
        <p:txBody>
          <a:bodyPr wrap="square" lIns="72000" rIns="72000" rtlCol="0">
            <a:spAutoFit/>
          </a:bodyPr>
          <a:lstStyle/>
          <a:p>
            <a:pPr marL="180000" lvl="0" indent="-457200">
              <a:lnSpc>
                <a:spcPts val="1800"/>
              </a:lnSpc>
              <a:spcBef>
                <a:spcPts val="600"/>
              </a:spcBef>
            </a:pPr>
            <a:r>
              <a:rPr kumimoji="1" lang="ja-JP" altLang="en-US" sz="14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児童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扶養手当の支給要件に該当して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いるお子さんを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監護等して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いる方であって、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以下</a:t>
            </a: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①または②のいずれかに該当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する方</a:t>
            </a:r>
          </a:p>
          <a:p>
            <a:pPr marL="288000" lvl="0" indent="-4572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▶平成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年４月１日より後に生まれたお子さんが対象です。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 lvl="0" indent="-4572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（障害の状態にあるお子さんの場合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12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歳未満が対象</a:t>
            </a:r>
            <a:r>
              <a:rPr kumimoji="1" lang="ja-JP" altLang="en-US" sz="12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6000" lvl="0" indent="-457200">
              <a:lnSpc>
                <a:spcPts val="1800"/>
              </a:lnSpc>
              <a:spcBef>
                <a:spcPts val="1000"/>
              </a:spcBef>
            </a:pP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　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公的年金等を受給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している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ことにより、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令和２年６月分の児童扶養手当の</a:t>
            </a:r>
            <a:endParaRPr kumimoji="1" lang="en-US" altLang="ja-JP" sz="14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6000" lvl="0" indent="-457200">
              <a:lnSpc>
                <a:spcPts val="1800"/>
              </a:lnSpc>
            </a:pPr>
            <a:r>
              <a:rPr kumimoji="1"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支給を受けていない。</a:t>
            </a:r>
            <a:endParaRPr kumimoji="1" lang="en-US" altLang="ja-JP" sz="1400" b="1" baseline="300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 lvl="0" indent="-457200">
              <a:lnSpc>
                <a:spcPts val="1600"/>
              </a:lnSpc>
              <a:spcBef>
                <a:spcPts val="600"/>
              </a:spcBef>
            </a:pPr>
            <a:r>
              <a:rPr kumimoji="1" lang="ja-JP" altLang="en-US" sz="1200" dirty="0" smtClean="0">
                <a:solidFill>
                  <a:srgbClr val="3399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「公的年金等」には、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遺族</a:t>
            </a:r>
            <a:r>
              <a:rPr kumimoji="1" lang="ja-JP" altLang="en-US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年金、障害年金、老齢年金、労災年金、遺族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補償などが </a:t>
            </a:r>
            <a:endParaRPr kumimoji="1" lang="en-US" altLang="ja-JP" sz="12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8000" lvl="0" indent="-457200">
              <a:lnSpc>
                <a:spcPts val="1600"/>
              </a:lnSpc>
            </a:pPr>
            <a:r>
              <a:rPr kumimoji="1" lang="en-US" altLang="ja-JP" sz="12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  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該当します。</a:t>
            </a:r>
            <a:endParaRPr kumimoji="1" lang="en-US" altLang="ja-JP" sz="12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6000" lvl="0" indent="-457200">
              <a:lnSpc>
                <a:spcPts val="1800"/>
              </a:lnSpc>
              <a:spcBef>
                <a:spcPts val="1200"/>
              </a:spcBef>
            </a:pPr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</a:t>
            </a: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kumimoji="1" lang="en-US" altLang="ja-JP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年（令和元年）の収入が、児童扶養手当の所得制限限度額を</a:t>
            </a:r>
            <a:endParaRPr kumimoji="1" lang="en-US" altLang="ja-JP" sz="14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6000" lvl="0" indent="-457200"/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上回っていた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ため、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２年６月分の児童扶養手当は受給して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いない</a:t>
            </a: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　</a:t>
            </a:r>
            <a:endParaRPr kumimoji="1" lang="en-US" altLang="ja-JP" sz="1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6000" lvl="0" indent="-457200"/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新型</a:t>
            </a: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コロナウイルス感染症の影響を受けて家計が急変するなど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収入が</a:t>
            </a:r>
            <a:endParaRPr kumimoji="1" lang="en-US" altLang="ja-JP" sz="14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16000" lvl="0" indent="-457200"/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児童</a:t>
            </a:r>
            <a:r>
              <a:rPr kumimoji="1"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扶養手当を受給している方と同じ水準となっている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ja-JP" altLang="en-US" sz="14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381" y="36000"/>
            <a:ext cx="1527900" cy="478123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25400" y="1130371"/>
            <a:ext cx="682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b="1" i="0" u="none" strike="noStrike" kern="1200" cap="none" spc="0" normalizeH="0" baseline="0" noProof="0" dirty="0" smtClean="0"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ひとり親世帯臨時特別給付金</a:t>
            </a:r>
            <a:r>
              <a:rPr kumimoji="1" lang="ja-JP" altLang="en-US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225878" y="7955689"/>
            <a:ext cx="6366312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4000" lvl="0" indent="-457200">
              <a:lnSpc>
                <a:spcPts val="2200"/>
              </a:lnSpc>
            </a:pP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＊支給要件など給付金に関する疑問は、下記コールセンターまでお電話ください。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6" name="直線コネクタ 25"/>
          <p:cNvCxnSpPr/>
          <p:nvPr/>
        </p:nvCxnSpPr>
        <p:spPr bwMode="auto">
          <a:xfrm flipV="1">
            <a:off x="186109" y="3798142"/>
            <a:ext cx="7569911" cy="6313"/>
          </a:xfrm>
          <a:prstGeom prst="line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正方形/長方形 26"/>
          <p:cNvSpPr/>
          <p:nvPr/>
        </p:nvSpPr>
        <p:spPr bwMode="auto">
          <a:xfrm>
            <a:off x="195634" y="3798142"/>
            <a:ext cx="2088000" cy="324000"/>
          </a:xfrm>
          <a:prstGeom prst="rect">
            <a:avLst/>
          </a:prstGeom>
          <a:solidFill>
            <a:srgbClr val="FF6600"/>
          </a:solidFill>
          <a:ln w="6350" algn="ctr">
            <a:noFill/>
            <a:round/>
            <a:headEnd/>
            <a:tailEnd/>
          </a:ln>
          <a:effectLst/>
        </p:spPr>
        <p:txBody>
          <a:bodyPr wrap="square" lIns="91425" tIns="108000" rIns="91425" bIns="45713" rtlCol="0" anchor="ctr" anchorCtr="0"/>
          <a:lstStyle/>
          <a:p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支給対象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なる方</a:t>
            </a: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cxnSp>
        <p:nvCxnSpPr>
          <p:cNvPr id="16" name="直線コネクタ 15"/>
          <p:cNvCxnSpPr/>
          <p:nvPr/>
        </p:nvCxnSpPr>
        <p:spPr bwMode="auto">
          <a:xfrm flipV="1">
            <a:off x="186109" y="7366842"/>
            <a:ext cx="7569911" cy="6313"/>
          </a:xfrm>
          <a:prstGeom prst="line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正方形/長方形 18"/>
          <p:cNvSpPr/>
          <p:nvPr/>
        </p:nvSpPr>
        <p:spPr bwMode="auto">
          <a:xfrm>
            <a:off x="195800" y="7354142"/>
            <a:ext cx="6230400" cy="324000"/>
          </a:xfrm>
          <a:prstGeom prst="rect">
            <a:avLst/>
          </a:prstGeom>
          <a:solidFill>
            <a:srgbClr val="FF6600"/>
          </a:solidFill>
          <a:ln w="6350" algn="ctr">
            <a:noFill/>
            <a:round/>
            <a:headEnd/>
            <a:tailEnd/>
          </a:ln>
          <a:effectLst/>
        </p:spPr>
        <p:txBody>
          <a:bodyPr wrap="square" lIns="91425" tIns="108000" rIns="91425" bIns="45713" rtlCol="0" anchor="ctr" anchorCtr="0"/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上記①に該当し収入が減少した方には「</a:t>
            </a: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追加給付</a:t>
            </a:r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」もあります</a:t>
            </a:r>
            <a:endParaRPr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16692" y="7701784"/>
            <a:ext cx="6660000" cy="327013"/>
          </a:xfrm>
          <a:prstGeom prst="rect">
            <a:avLst/>
          </a:prstGeom>
          <a:noFill/>
        </p:spPr>
        <p:txBody>
          <a:bodyPr wrap="square" lIns="72000" rIns="72000" rtlCol="0">
            <a:spAutoFit/>
          </a:bodyPr>
          <a:lstStyle/>
          <a:p>
            <a:pPr marL="180000" lvl="0" indent="-457200">
              <a:lnSpc>
                <a:spcPts val="1800"/>
              </a:lnSpc>
              <a:spcBef>
                <a:spcPts val="600"/>
              </a:spcBef>
            </a:pPr>
            <a:r>
              <a:rPr kumimoji="1" lang="ja-JP" altLang="en-US" sz="14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詳細は裏面をご確認ください。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083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 bwMode="auto">
          <a:xfrm>
            <a:off x="189636" y="219730"/>
            <a:ext cx="5904000" cy="324000"/>
          </a:xfrm>
          <a:prstGeom prst="rect">
            <a:avLst/>
          </a:prstGeom>
          <a:solidFill>
            <a:srgbClr val="FF6600"/>
          </a:solidFill>
          <a:ln w="6350" algn="ctr">
            <a:noFill/>
            <a:round/>
            <a:headEnd/>
            <a:tailEnd/>
          </a:ln>
          <a:effectLst/>
        </p:spPr>
        <p:txBody>
          <a:bodyPr wrap="square" lIns="72000" tIns="108000" rIns="72000" bIns="45713" rtlCol="0" anchor="ctr" anchorCtr="0"/>
          <a:lstStyle/>
          <a:p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表面の①に</a:t>
            </a: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該当し収入が減少した</a:t>
            </a:r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方への「</a:t>
            </a: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追加給付</a:t>
            </a:r>
            <a:r>
              <a:rPr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」について</a:t>
            </a:r>
            <a:endParaRPr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88912" y="8134455"/>
            <a:ext cx="6467075" cy="1629596"/>
          </a:xfrm>
          <a:prstGeom prst="rect">
            <a:avLst/>
          </a:prstGeom>
          <a:solidFill>
            <a:srgbClr val="FFE7E7"/>
          </a:solidFill>
          <a:ln w="57150" cmpd="dbl">
            <a:solidFill>
              <a:srgbClr val="C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45700" rIns="0" bIns="45700" spcCol="0" rtlCol="0" anchor="ctr"/>
          <a:lstStyle/>
          <a:p>
            <a:pPr marL="0" marR="0" lvl="0" indent="0" algn="ctr" defTabSz="14746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931055" y="8269165"/>
            <a:ext cx="5884371" cy="648223"/>
          </a:xfrm>
          <a:prstGeom prst="rect">
            <a:avLst/>
          </a:prstGeom>
          <a:noFill/>
        </p:spPr>
        <p:txBody>
          <a:bodyPr wrap="square" lIns="35989" tIns="35989" rIns="35989" bIns="35989" rtlCol="0" anchor="ctr" anchorCtr="0">
            <a:spAutoFit/>
          </a:bodyPr>
          <a:lstStyle/>
          <a:p>
            <a:pPr marL="0" marR="0" lvl="0" indent="0" algn="l" defTabSz="147467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「ひとり親世帯臨時特別給付金</a:t>
            </a:r>
            <a:r>
              <a:rPr kumimoji="0" lang="en-US" altLang="ja-JP" sz="1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｣ </a:t>
            </a:r>
            <a:r>
              <a:rPr kumimoji="0" lang="ja-JP" alt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endParaRPr kumimoji="0" lang="en-US" altLang="ja-JP" sz="1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marR="0" lvl="0" indent="0" algn="l" defTabSz="147467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“振り込め詐欺”</a:t>
            </a:r>
            <a:r>
              <a:rPr kumimoji="0" lang="ja-JP" alt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や</a:t>
            </a:r>
            <a:r>
              <a:rPr kumimoji="0" lang="ja-JP" alt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“個人情報の詐取”</a:t>
            </a:r>
            <a:r>
              <a:rPr kumimoji="0" lang="ja-JP" alt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にご注意ください。　</a:t>
            </a:r>
          </a:p>
        </p:txBody>
      </p:sp>
      <p:grpSp>
        <p:nvGrpSpPr>
          <p:cNvPr id="53" name="グループ化 52"/>
          <p:cNvGrpSpPr/>
          <p:nvPr/>
        </p:nvGrpSpPr>
        <p:grpSpPr>
          <a:xfrm>
            <a:off x="297469" y="8314606"/>
            <a:ext cx="504056" cy="438314"/>
            <a:chOff x="245868" y="1038368"/>
            <a:chExt cx="828000" cy="828000"/>
          </a:xfrm>
        </p:grpSpPr>
        <p:sp>
          <p:nvSpPr>
            <p:cNvPr id="54" name="円/楕円 59"/>
            <p:cNvSpPr>
              <a:spLocks noChangeAspect="1"/>
            </p:cNvSpPr>
            <p:nvPr/>
          </p:nvSpPr>
          <p:spPr>
            <a:xfrm>
              <a:off x="245868" y="1038368"/>
              <a:ext cx="828000" cy="828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697" tIns="44348" rIns="88697" bIns="44348" spcCol="0" rtlCol="0" anchor="ctr"/>
            <a:lstStyle/>
            <a:p>
              <a:pPr marL="0" marR="0" lvl="0" indent="0" algn="ctr" defTabSz="14746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55" name="図 5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9804" y="1146359"/>
              <a:ext cx="225538" cy="648001"/>
            </a:xfrm>
            <a:prstGeom prst="rect">
              <a:avLst/>
            </a:prstGeom>
          </p:spPr>
        </p:pic>
      </p:grpSp>
      <p:sp>
        <p:nvSpPr>
          <p:cNvPr id="56" name="テキスト ボックス 55"/>
          <p:cNvSpPr txBox="1"/>
          <p:nvPr/>
        </p:nvSpPr>
        <p:spPr>
          <a:xfrm>
            <a:off x="379871" y="8930357"/>
            <a:ext cx="6326616" cy="817345"/>
          </a:xfrm>
          <a:prstGeom prst="rect">
            <a:avLst/>
          </a:prstGeom>
          <a:noFill/>
        </p:spPr>
        <p:txBody>
          <a:bodyPr wrap="square" lIns="40238" tIns="52676" rIns="40238" bIns="52676" rtlCol="0" anchor="ctr" anchorCtr="0">
            <a:spAutoFit/>
          </a:bodyPr>
          <a:lstStyle/>
          <a:p>
            <a:pPr marL="0" marR="0" lvl="0" indent="0" algn="l" defTabSz="147467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ご自宅や職場など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に都道府県・市区町村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や厚生労働省（の職員）など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を</a:t>
            </a:r>
            <a:endParaRPr lang="en-US" altLang="ja-JP" sz="1400" dirty="0">
              <a:solidFill>
                <a:prstClr val="black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marR="0" lvl="0" indent="0" algn="l" defTabSz="147467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かたった不審な電話や郵便があった場合は、お住まい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市区町村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や最寄り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endParaRPr kumimoji="0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marL="0" marR="0" lvl="0" indent="0" algn="l" defTabSz="147467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警察署（または警察相談専用電話</a:t>
            </a:r>
            <a:r>
              <a:rPr kumimoji="0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(#9110</a:t>
            </a:r>
            <a:r>
              <a:rPr kumimoji="0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）にご連絡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ください。</a:t>
            </a: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164944" y="4039903"/>
            <a:ext cx="6390002" cy="1772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marR="0" lvl="0" indent="-177800" algn="l" defTabSz="457200" rtl="0" eaLnBrk="1" fontAlgn="auto" latinLnBrk="0" hangingPunct="1">
              <a:lnSpc>
                <a:spcPts val="19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ひとり親世帯臨時特別給付金の支給を受けるためには、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申請が必要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marR="0" lvl="0" indent="-177800" algn="l" defTabSz="457200" rtl="0" eaLnBrk="1" fontAlgn="auto" latinLnBrk="0" hangingPunct="1">
              <a:lnSpc>
                <a:spcPts val="19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申請書に必要事項を記入して、お住まいの市区町村の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窓口に直接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、 または 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marR="0" lvl="0" indent="-177800" algn="l" defTabSz="457200" rtl="0" eaLnBrk="1" fontAlgn="auto" latinLnBrk="0" hangingPunct="1">
              <a:lnSpc>
                <a:spcPts val="19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郵送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でご提出ください。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marR="0" lvl="0" indent="-177800" algn="l" defTabSz="457200" rtl="0" eaLnBrk="1" fontAlgn="auto" latinLnBrk="0" hangingPunct="1">
              <a:lnSpc>
                <a:spcPts val="19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給付金の支給要件に該当する方に対して、申請内容を確認して、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marR="0" lvl="0" indent="-177800" algn="l" defTabSz="457200" rtl="0" eaLnBrk="1" fontAlgn="auto" latinLnBrk="0" hangingPunct="1">
              <a:lnSpc>
                <a:spcPts val="19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申請時に指定された口座に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可能な限り速やかに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振り込みます。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47752" y="5861415"/>
            <a:ext cx="6591140" cy="1996041"/>
            <a:chOff x="147752" y="1945063"/>
            <a:chExt cx="6591140" cy="1996041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147752" y="1945063"/>
              <a:ext cx="6591140" cy="1615341"/>
              <a:chOff x="147752" y="2580063"/>
              <a:chExt cx="6591140" cy="1615341"/>
            </a:xfrm>
          </p:grpSpPr>
          <p:sp>
            <p:nvSpPr>
              <p:cNvPr id="11" name="角丸四角形 10"/>
              <p:cNvSpPr/>
              <p:nvPr/>
            </p:nvSpPr>
            <p:spPr>
              <a:xfrm>
                <a:off x="196306" y="2683404"/>
                <a:ext cx="1080000" cy="1512000"/>
              </a:xfrm>
              <a:prstGeom prst="roundRect">
                <a:avLst/>
              </a:prstGeom>
              <a:noFill/>
              <a:ln w="28575"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147752" y="3164837"/>
                <a:ext cx="115200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ひとり親世帯</a:t>
                </a:r>
                <a:endPara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grpSp>
            <p:nvGrpSpPr>
              <p:cNvPr id="3" name="グループ化 2"/>
              <p:cNvGrpSpPr/>
              <p:nvPr/>
            </p:nvGrpSpPr>
            <p:grpSpPr>
              <a:xfrm>
                <a:off x="1304705" y="2580063"/>
                <a:ext cx="4311905" cy="684000"/>
                <a:chOff x="1921715" y="5081993"/>
                <a:chExt cx="3024000" cy="806681"/>
              </a:xfrm>
            </p:grpSpPr>
            <p:sp>
              <p:nvSpPr>
                <p:cNvPr id="25" name="テキスト ボックス 24"/>
                <p:cNvSpPr txBox="1"/>
                <p:nvPr/>
              </p:nvSpPr>
              <p:spPr>
                <a:xfrm>
                  <a:off x="1921715" y="5291481"/>
                  <a:ext cx="3024000" cy="417426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17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rPr>
                    <a:t>(1)</a:t>
                  </a:r>
                  <a:r>
                    <a:rPr kumimoji="1" lang="ja-JP" altLang="en-US" sz="17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rPr>
                    <a:t>給付</a:t>
                  </a:r>
                  <a:r>
                    <a:rPr kumimoji="1" lang="ja-JP" altLang="en-US" sz="17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rPr>
                    <a:t>金</a:t>
                  </a:r>
                  <a:r>
                    <a:rPr kumimoji="1" lang="ja-JP" altLang="en-US" sz="17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rPr>
                    <a:t>の申請手続き</a:t>
                  </a:r>
                  <a:endParaRPr kumimoji="1" lang="ja-JP" altLang="en-US" sz="17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endParaRPr>
                </a:p>
              </p:txBody>
            </p:sp>
            <p:sp>
              <p:nvSpPr>
                <p:cNvPr id="24" name="右矢印 23"/>
                <p:cNvSpPr/>
                <p:nvPr/>
              </p:nvSpPr>
              <p:spPr>
                <a:xfrm>
                  <a:off x="2005817" y="5081993"/>
                  <a:ext cx="2840870" cy="806681"/>
                </a:xfrm>
                <a:prstGeom prst="rightArrow">
                  <a:avLst/>
                </a:prstGeom>
                <a:noFill/>
                <a:ln w="28575">
                  <a:solidFill>
                    <a:srgbClr val="FF66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</p:grpSp>
          <p:sp>
            <p:nvSpPr>
              <p:cNvPr id="67" name="テキスト ボックス 66"/>
              <p:cNvSpPr txBox="1"/>
              <p:nvPr/>
            </p:nvSpPr>
            <p:spPr>
              <a:xfrm>
                <a:off x="1650340" y="3163661"/>
                <a:ext cx="40431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85738" marR="0" lvl="0" indent="-185738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　お住まいの自治体の窓口に直接か郵送で</a:t>
                </a:r>
              </a:p>
              <a:p>
                <a:pPr marL="185738" marR="0" lvl="0" indent="-185738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　ご提出ください。</a:t>
                </a:r>
                <a:endParaRPr kumimoji="1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  <p:grpSp>
            <p:nvGrpSpPr>
              <p:cNvPr id="68" name="グループ化 67"/>
              <p:cNvGrpSpPr/>
              <p:nvPr/>
            </p:nvGrpSpPr>
            <p:grpSpPr>
              <a:xfrm flipH="1">
                <a:off x="1262171" y="3501206"/>
                <a:ext cx="4218017" cy="684000"/>
                <a:chOff x="1952207" y="4670910"/>
                <a:chExt cx="3024000" cy="889226"/>
              </a:xfrm>
            </p:grpSpPr>
            <p:sp>
              <p:nvSpPr>
                <p:cNvPr id="69" name="テキスト ボックス 68"/>
                <p:cNvSpPr txBox="1"/>
                <p:nvPr/>
              </p:nvSpPr>
              <p:spPr>
                <a:xfrm>
                  <a:off x="1952207" y="4911633"/>
                  <a:ext cx="3024000" cy="460139"/>
                </a:xfrm>
                <a:prstGeom prst="rect">
                  <a:avLst/>
                </a:prstGeom>
                <a:noFill/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1" lang="en-US" altLang="ja-JP" sz="17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rPr>
                    <a:t>(2)</a:t>
                  </a:r>
                  <a:r>
                    <a:rPr kumimoji="1" lang="ja-JP" altLang="en-US" sz="17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メイリオ" panose="020B0604030504040204" pitchFamily="50" charset="-128"/>
                      <a:ea typeface="メイリオ" panose="020B0604030504040204" pitchFamily="50" charset="-128"/>
                      <a:cs typeface="+mn-cs"/>
                    </a:rPr>
                    <a:t>指定口座へ振込み</a:t>
                  </a:r>
                  <a:endParaRPr kumimoji="1" lang="ja-JP" altLang="en-US" sz="17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endParaRPr>
                </a:p>
              </p:txBody>
            </p:sp>
            <p:sp>
              <p:nvSpPr>
                <p:cNvPr id="70" name="右矢印 69"/>
                <p:cNvSpPr/>
                <p:nvPr/>
              </p:nvSpPr>
              <p:spPr>
                <a:xfrm>
                  <a:off x="1970880" y="4670910"/>
                  <a:ext cx="2893226" cy="889226"/>
                </a:xfrm>
                <a:prstGeom prst="rightArrow">
                  <a:avLst/>
                </a:prstGeom>
                <a:noFill/>
                <a:ln w="28575">
                  <a:solidFill>
                    <a:srgbClr val="FF66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4572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游ゴシック" panose="020B0400000000000000" pitchFamily="50" charset="-128"/>
                    <a:cs typeface="+mn-cs"/>
                  </a:endParaRPr>
                </a:p>
              </p:txBody>
            </p:sp>
          </p:grpSp>
          <p:sp>
            <p:nvSpPr>
              <p:cNvPr id="38" name="角丸四角形 37"/>
              <p:cNvSpPr/>
              <p:nvPr/>
            </p:nvSpPr>
            <p:spPr>
              <a:xfrm>
                <a:off x="5614178" y="2683404"/>
                <a:ext cx="1080000" cy="1512000"/>
              </a:xfrm>
              <a:prstGeom prst="roundRect">
                <a:avLst/>
              </a:prstGeom>
              <a:noFill/>
              <a:ln w="28575"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5586892" y="3132938"/>
                <a:ext cx="1152000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 anchor="ctr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rPr>
                  <a:t>お住まいの自治体</a:t>
                </a:r>
                <a:endPara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endParaRPr>
              </a:p>
            </p:txBody>
          </p:sp>
        </p:grpSp>
        <p:sp>
          <p:nvSpPr>
            <p:cNvPr id="28" name="テキスト ボックス 27"/>
            <p:cNvSpPr txBox="1"/>
            <p:nvPr/>
          </p:nvSpPr>
          <p:spPr>
            <a:xfrm>
              <a:off x="1637459" y="3448661"/>
              <a:ext cx="4218754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5738" indent="-185738"/>
              <a:r>
                <a:rPr kumimoji="1" lang="ja-JP" altLang="en-US" sz="1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提出された申請書から、給付金の支給要件に該当</a:t>
              </a:r>
              <a:endPara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185738" indent="-185738"/>
              <a:r>
                <a:rPr kumimoji="1" lang="en-US" altLang="ja-JP" sz="12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 </a:t>
              </a:r>
              <a:r>
                <a:rPr kumimoji="1" lang="ja-JP" altLang="en-US" sz="12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するかを判断した上で振り込みが行われます。</a:t>
              </a:r>
              <a:endPara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1" name="正方形/長方形 30"/>
          <p:cNvSpPr/>
          <p:nvPr/>
        </p:nvSpPr>
        <p:spPr bwMode="auto">
          <a:xfrm>
            <a:off x="188912" y="3546987"/>
            <a:ext cx="2253663" cy="324000"/>
          </a:xfrm>
          <a:prstGeom prst="rect">
            <a:avLst/>
          </a:prstGeom>
          <a:solidFill>
            <a:srgbClr val="FF6600"/>
          </a:solidFill>
          <a:ln w="6350" algn="ctr">
            <a:noFill/>
            <a:round/>
            <a:headEnd/>
            <a:tailEnd/>
          </a:ln>
          <a:effectLst/>
        </p:spPr>
        <p:txBody>
          <a:bodyPr wrap="square" lIns="91425" tIns="108000" rIns="91425" bIns="45713" rtlCol="0" anchor="ctr" anchorCtr="0"/>
          <a:lstStyle/>
          <a:p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給付金の支給手続き</a:t>
            </a:r>
            <a:r>
              <a:rPr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</p:txBody>
      </p:sp>
      <p:cxnSp>
        <p:nvCxnSpPr>
          <p:cNvPr id="33" name="直線コネクタ 32"/>
          <p:cNvCxnSpPr/>
          <p:nvPr/>
        </p:nvCxnSpPr>
        <p:spPr bwMode="auto">
          <a:xfrm flipV="1">
            <a:off x="200271" y="3557322"/>
            <a:ext cx="7569911" cy="6313"/>
          </a:xfrm>
          <a:prstGeom prst="line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コネクタ 29"/>
          <p:cNvCxnSpPr/>
          <p:nvPr/>
        </p:nvCxnSpPr>
        <p:spPr bwMode="auto">
          <a:xfrm flipV="1">
            <a:off x="200271" y="230365"/>
            <a:ext cx="7569911" cy="6313"/>
          </a:xfrm>
          <a:prstGeom prst="line">
            <a:avLst/>
          </a:prstGeom>
          <a:noFill/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268257" y="612276"/>
            <a:ext cx="6390002" cy="2759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lvl="0" indent="-177800">
              <a:lnSpc>
                <a:spcPts val="2200"/>
              </a:lnSpc>
              <a:spcBef>
                <a:spcPts val="600"/>
              </a:spcBef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ja-JP" altLang="en-US" sz="1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新型</a:t>
            </a:r>
            <a:r>
              <a:rPr kumimoji="1"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コロナウイルス感染症の影響により収入が減少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した方</a:t>
            </a:r>
            <a:r>
              <a:rPr kumimoji="1"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kumimoji="1" lang="en-US" altLang="ja-JP" sz="1400" b="1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lvl="0" indent="-177800">
              <a:lnSpc>
                <a:spcPts val="2200"/>
              </a:lnSpc>
              <a:defRPr/>
            </a:pPr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さらに</a:t>
            </a:r>
            <a:r>
              <a:rPr kumimoji="1"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、１世帯当たり</a:t>
            </a:r>
            <a:r>
              <a:rPr kumimoji="1"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５万円の「追加給付」が受け取れます。</a:t>
            </a:r>
          </a:p>
          <a:p>
            <a:pPr marL="177800" lvl="0" indent="-177800">
              <a:lnSpc>
                <a:spcPts val="2200"/>
              </a:lnSpc>
              <a:spcBef>
                <a:spcPts val="1800"/>
              </a:spcBef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「追加給付」は申請書の提出のみで、添付書類は必要ありません。</a:t>
            </a:r>
          </a:p>
          <a:p>
            <a:pPr marL="177800" lvl="0" indent="-177800">
              <a:lnSpc>
                <a:spcPts val="2200"/>
              </a:lnSpc>
              <a:spcBef>
                <a:spcPts val="1800"/>
              </a:spcBef>
              <a:defRPr/>
            </a:pPr>
            <a:r>
              <a:rPr kumimoji="1" lang="ja-JP" altLang="en-US" sz="14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収入</a:t>
            </a: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の減少額や減少割合に一律の基準はありません。</a:t>
            </a:r>
          </a:p>
          <a:p>
            <a:pPr marL="177800" lvl="0" indent="-177800">
              <a:lnSpc>
                <a:spcPts val="2200"/>
              </a:lnSpc>
              <a:spcBef>
                <a:spcPts val="1800"/>
              </a:spcBef>
              <a:defRPr/>
            </a:pPr>
            <a:r>
              <a:rPr kumimoji="1" lang="ja-JP" altLang="en-US" sz="14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内定が取り消された、求職活動に影響があったなど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、新型コロナウイルス</a:t>
            </a:r>
            <a:endParaRPr kumimoji="1" lang="en-US" altLang="ja-JP" sz="1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lvl="0" indent="-177800">
              <a:lnSpc>
                <a:spcPts val="2200"/>
              </a:lnSpc>
              <a:defRPr/>
            </a:pPr>
            <a:r>
              <a:rPr kumimoji="1"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感染症</a:t>
            </a: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の影響が無ければ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得られていた</a:t>
            </a: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はずの収入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が得られなかった</a:t>
            </a: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場合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も</a:t>
            </a:r>
            <a:endParaRPr kumimoji="1" lang="en-US" altLang="ja-JP" sz="1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lvl="0" indent="-177800">
              <a:lnSpc>
                <a:spcPts val="2200"/>
              </a:lnSpc>
              <a:defRPr/>
            </a:pPr>
            <a:r>
              <a:rPr kumimoji="1" lang="en-US" altLang="ja-JP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対象</a:t>
            </a:r>
            <a:r>
              <a:rPr kumimoji="1"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となります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4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399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6377</TotalTime>
  <Words>730</Words>
  <Application>Microsoft Office PowerPoint</Application>
  <PresentationFormat>A4 210 x 297 mm</PresentationFormat>
  <Paragraphs>54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Theme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矢澤　雅弘(子ども･子育て本部)</dc:creator>
  <cp:lastModifiedBy>伊藤 瑠夏(itou-ruka.pv1)</cp:lastModifiedBy>
  <cp:revision>407</cp:revision>
  <cp:lastPrinted>2020-10-22T05:37:41Z</cp:lastPrinted>
  <dcterms:created xsi:type="dcterms:W3CDTF">2020-04-07T04:57:46Z</dcterms:created>
  <dcterms:modified xsi:type="dcterms:W3CDTF">2020-10-23T09:41:26Z</dcterms:modified>
</cp:coreProperties>
</file>