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orient="horz" pos="1782" userDrawn="1">
          <p15:clr>
            <a:srgbClr val="A4A3A4"/>
          </p15:clr>
        </p15:guide>
        <p15:guide id="5" orient="horz" pos="14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66"/>
    <a:srgbClr val="FF6600"/>
    <a:srgbClr val="A50021"/>
    <a:srgbClr val="FF0066"/>
    <a:srgbClr val="FF66FF"/>
    <a:srgbClr val="FFCC00"/>
    <a:srgbClr val="FF6699"/>
    <a:srgbClr val="00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391" autoAdjust="0"/>
  </p:normalViewPr>
  <p:slideViewPr>
    <p:cSldViewPr snapToGrid="0">
      <p:cViewPr varScale="1">
        <p:scale>
          <a:sx n="77" d="100"/>
          <a:sy n="77" d="100"/>
        </p:scale>
        <p:origin x="3084" y="114"/>
      </p:cViewPr>
      <p:guideLst>
        <p:guide orient="horz" pos="3120"/>
        <p:guide pos="2160"/>
        <p:guide pos="119"/>
        <p:guide orient="horz" pos="1782"/>
        <p:guide orient="horz" pos="1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>
            <a:spLocks/>
          </p:cNvSpPr>
          <p:nvPr/>
        </p:nvSpPr>
        <p:spPr>
          <a:xfrm>
            <a:off x="0" y="540000"/>
            <a:ext cx="6857999" cy="1872000"/>
          </a:xfrm>
          <a:prstGeom prst="roundRect">
            <a:avLst>
              <a:gd name="adj" fmla="val 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25400" y="1770439"/>
            <a:ext cx="7289800" cy="67710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</a:t>
            </a:r>
            <a:r>
              <a:rPr kumimoji="1" lang="ja-JP" alt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お済みですか？</a:t>
            </a:r>
            <a:endParaRPr kumimoji="1" lang="ja-JP" altLang="en-US" sz="3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4532" y="118633"/>
            <a:ext cx="45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ひとり親のご家庭へ、大切なお知らせ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16961" y="785177"/>
            <a:ext cx="6858000" cy="36163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家計が急変した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ひとり親家庭の方へ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0" y="2531651"/>
            <a:ext cx="6876000" cy="119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１世帯当たり</a:t>
            </a:r>
            <a:r>
              <a:rPr kumimoji="1" lang="ja-JP" altLang="en-US" sz="38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５万円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が受け取れます。</a:t>
            </a:r>
          </a:p>
          <a:p>
            <a:pPr marL="0" marR="0" lvl="0" indent="0" algn="ctr" defTabSz="4572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</a:t>
            </a:r>
            <a:r>
              <a:rPr kumimoji="1" lang="ja-JP" altLang="en-US" sz="24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</a:t>
            </a:r>
            <a:r>
              <a:rPr kumimoji="1" lang="en-US" altLang="ja-JP" sz="24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24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子以降</a:t>
            </a:r>
            <a:r>
              <a:rPr kumimoji="1" lang="en-US" altLang="ja-JP" sz="24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24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人につき</a:t>
            </a:r>
            <a:r>
              <a:rPr kumimoji="1" lang="en-US" altLang="ja-JP" sz="28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2800" b="1" i="0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を加算）</a:t>
            </a: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8128000"/>
            <a:ext cx="6858000" cy="1778000"/>
            <a:chOff x="0" y="8013700"/>
            <a:chExt cx="6858000" cy="1778000"/>
          </a:xfrm>
        </p:grpSpPr>
        <p:sp>
          <p:nvSpPr>
            <p:cNvPr id="52" name="角丸四角形 51"/>
            <p:cNvSpPr>
              <a:spLocks/>
            </p:cNvSpPr>
            <p:nvPr/>
          </p:nvSpPr>
          <p:spPr>
            <a:xfrm>
              <a:off x="0" y="8013700"/>
              <a:ext cx="6857999" cy="1778000"/>
            </a:xfrm>
            <a:prstGeom prst="roundRect">
              <a:avLst>
                <a:gd name="adj" fmla="val 0"/>
              </a:avLst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0" y="8074694"/>
              <a:ext cx="6858000" cy="1657752"/>
            </a:xfrm>
            <a:prstGeom prst="rect">
              <a:avLst/>
            </a:prstGeom>
            <a:noFill/>
          </p:spPr>
          <p:txBody>
            <a:bodyPr wrap="square" lIns="72000" tIns="36000" rIns="72000" bIns="36000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「ひとり親世帯臨時特別給付金」コールセンター</a:t>
              </a:r>
              <a:endParaRPr kumimoji="1" lang="en-US" altLang="ja-JP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0120-400-903</a:t>
              </a:r>
              <a:r>
                <a:rPr kumimoji="1" lang="zh-TW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（受付時間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：</a:t>
              </a:r>
              <a:r>
                <a:rPr kumimoji="1" lang="zh-TW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平日</a:t>
              </a:r>
              <a:r>
                <a:rPr kumimoji="1" lang="en-US" altLang="zh-TW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9:00</a:t>
              </a:r>
              <a:r>
                <a:rPr kumimoji="1" lang="zh-TW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～</a:t>
              </a:r>
              <a:r>
                <a:rPr kumimoji="1" lang="en-US" altLang="zh-TW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18:00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）</a:t>
              </a:r>
              <a:endPara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000" marR="0" lvl="0" indent="-45720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※</a:t>
              </a: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申請様式の入手方法や、支給時期、申請期限は、地方自治体によって異なります。また、ご自身が支給が受けられるかどうかなどの詳細については、お住まいの市区町村までお問い合わせください。</a:t>
              </a:r>
              <a:endPara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6674" y="3680040"/>
            <a:ext cx="68707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お早めに支給要件をご確認ください！</a:t>
            </a:r>
            <a:endParaRPr kumimoji="1" lang="ja-JP" altLang="en-US" sz="2400" b="1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49164" y="4635968"/>
            <a:ext cx="6143025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000"/>
              </a:lnSpc>
            </a:pP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令和２年６月分の児童扶養</a:t>
            </a:r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手当は受給していない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が、新型コロナウイルス感染症の影響を受けて家計が急変するなど、</a:t>
            </a:r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収入が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児童扶養手当を受給している方と同じ水準となっている</a:t>
            </a:r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500" dirty="0" smtClean="0">
                <a:solidFill>
                  <a:srgbClr val="3399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収入基準額（親１人、子ども１人の世帯の場合）：</a:t>
            </a:r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365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未満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500" dirty="0" smtClean="0">
                <a:solidFill>
                  <a:srgbClr val="3399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令和２年６月以降に上記要件に該当した方も対象です。</a:t>
            </a:r>
            <a:endParaRPr kumimoji="1" lang="en-US" altLang="ja-JP" sz="15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68000" lvl="0" indent="-457200"/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500" dirty="0" smtClean="0">
                <a:solidFill>
                  <a:srgbClr val="3399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「家計が急変」とは収入の減少だけでなく、得られていたはずの収入が得られなかった場合も含みます。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0000" lvl="0" indent="-457200"/>
            <a:endParaRPr kumimoji="1" lang="ja-JP" altLang="en-US" sz="8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  <a:spcBef>
                <a:spcPts val="600"/>
              </a:spcBef>
            </a:pPr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扶養手当の支給要件に該当しているお子さんを監護等している。</a:t>
            </a:r>
            <a:endParaRPr kumimoji="1"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5600" lvl="0" indent="-355600"/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500" dirty="0" smtClean="0">
                <a:solidFill>
                  <a:srgbClr val="3399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より後に生まれたお子さんが対象です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55600" lvl="0" indent="-355600"/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障害の状態にあるお子さんの場合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50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歳未満が対象）</a:t>
            </a:r>
            <a:endParaRPr kumimoji="1" lang="ja-JP" altLang="en-US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81" y="46004"/>
            <a:ext cx="1527900" cy="47812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-219" y="1171541"/>
            <a:ext cx="687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800" b="1" i="0" u="none" strike="noStrike" kern="1200" cap="none" spc="0" normalizeH="0" baseline="0" noProof="0" dirty="0" smtClean="0">
                <a:solidFill>
                  <a:srgbClr val="FFCC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ひとり親世帯臨時特別給付金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endParaRPr kumimoji="1" lang="ja-JP" altLang="en-US" sz="3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V="1">
            <a:off x="211509" y="4182934"/>
            <a:ext cx="7569911" cy="6313"/>
          </a:xfrm>
          <a:prstGeom prst="lin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正方形/長方形 22"/>
          <p:cNvSpPr/>
          <p:nvPr/>
        </p:nvSpPr>
        <p:spPr bwMode="auto">
          <a:xfrm>
            <a:off x="208334" y="4182934"/>
            <a:ext cx="5076000" cy="324000"/>
          </a:xfrm>
          <a:prstGeom prst="rect">
            <a:avLst/>
          </a:prstGeom>
          <a:solidFill>
            <a:srgbClr val="0000FF"/>
          </a:solidFill>
          <a:ln w="63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square" lIns="91425" tIns="45713" rIns="91425" bIns="45713" rtlCol="0" anchor="ctr" anchorCtr="0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なる方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以下の①</a:t>
            </a:r>
            <a:r>
              <a:rPr lang="ja-JP" altLang="en-US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及び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②に該当する方） 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25877" y="7859808"/>
            <a:ext cx="57389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＊支給要件など給付金に関する疑問は、下記コールセンターまでお電話ください。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8978" y="4610100"/>
            <a:ext cx="42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8978" y="6743700"/>
            <a:ext cx="42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8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/>
          <p:cNvSpPr/>
          <p:nvPr/>
        </p:nvSpPr>
        <p:spPr>
          <a:xfrm>
            <a:off x="188912" y="8218669"/>
            <a:ext cx="6467075" cy="1545382"/>
          </a:xfrm>
          <a:prstGeom prst="rect">
            <a:avLst/>
          </a:prstGeom>
          <a:solidFill>
            <a:srgbClr val="FFE7E7"/>
          </a:solidFill>
          <a:ln w="57150" cmpd="dbl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0" rIns="0" bIns="45700" spcCol="0" rtlCol="0" anchor="ctr"/>
          <a:lstStyle/>
          <a:p>
            <a:pPr marL="0" marR="0" lvl="0" indent="0" algn="ctr" defTabSz="1474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54855" y="8290337"/>
            <a:ext cx="5884371" cy="682079"/>
          </a:xfrm>
          <a:prstGeom prst="rect">
            <a:avLst/>
          </a:prstGeom>
          <a:noFill/>
        </p:spPr>
        <p:txBody>
          <a:bodyPr wrap="square" lIns="35989" tIns="35989" rIns="35989" bIns="35989" rtlCol="0" anchor="ctr" anchorCtr="0">
            <a:spAutoFit/>
          </a:bodyPr>
          <a:lstStyle/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「ひとり親世帯臨時特別給付金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 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“振り込め詐欺”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“個人情報の詐取”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にご注意ください。　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297469" y="8352706"/>
            <a:ext cx="504056" cy="438314"/>
            <a:chOff x="245868" y="1038368"/>
            <a:chExt cx="828000" cy="828000"/>
          </a:xfrm>
        </p:grpSpPr>
        <p:sp>
          <p:nvSpPr>
            <p:cNvPr id="54" name="円/楕円 59"/>
            <p:cNvSpPr>
              <a:spLocks noChangeAspect="1"/>
            </p:cNvSpPr>
            <p:nvPr/>
          </p:nvSpPr>
          <p:spPr>
            <a:xfrm>
              <a:off x="245868" y="1038368"/>
              <a:ext cx="828000" cy="82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697" tIns="44348" rIns="88697" bIns="44348" spcCol="0" rtlCol="0" anchor="ctr"/>
            <a:lstStyle/>
            <a:p>
              <a:pPr marL="0" marR="0" lvl="0" indent="0" algn="ctr" defTabSz="14746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04" y="1146359"/>
              <a:ext cx="225538" cy="648001"/>
            </a:xfrm>
            <a:prstGeom prst="rect">
              <a:avLst/>
            </a:prstGeom>
          </p:spPr>
        </p:pic>
      </p:grpSp>
      <p:sp>
        <p:nvSpPr>
          <p:cNvPr id="56" name="テキスト ボックス 55"/>
          <p:cNvSpPr txBox="1"/>
          <p:nvPr/>
        </p:nvSpPr>
        <p:spPr>
          <a:xfrm>
            <a:off x="265571" y="8904966"/>
            <a:ext cx="6326616" cy="868128"/>
          </a:xfrm>
          <a:prstGeom prst="rect">
            <a:avLst/>
          </a:prstGeom>
          <a:noFill/>
        </p:spPr>
        <p:txBody>
          <a:bodyPr wrap="square" lIns="40238" tIns="52676" rIns="40238" bIns="52676" rtlCol="0" anchor="ctr" anchorCtr="0">
            <a:spAutoFit/>
          </a:bodyPr>
          <a:lstStyle/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ご自宅や職場など</a:t>
            </a:r>
            <a:r>
              <a:rPr kumimoji="0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に都道府県・市区町村</a:t>
            </a:r>
            <a:r>
              <a:rPr kumimoji="0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や厚生労働省（の職員）などを</a:t>
            </a:r>
            <a:r>
              <a:rPr kumimoji="0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かたった不審な電話や郵便があった場合は、お住まい</a:t>
            </a:r>
            <a:r>
              <a:rPr kumimoji="0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kumimoji="0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市区町村</a:t>
            </a:r>
            <a:r>
              <a:rPr kumimoji="0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や最寄りの警察</a:t>
            </a:r>
            <a:r>
              <a:rPr kumimoji="0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署（または警察相談専用電話</a:t>
            </a:r>
            <a:r>
              <a:rPr kumimoji="0" lang="en-US" altLang="ja-JP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(#9110</a:t>
            </a:r>
            <a:r>
              <a:rPr kumimoji="0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0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）にご連絡</a:t>
            </a:r>
            <a:r>
              <a:rPr kumimoji="0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65985" y="605258"/>
            <a:ext cx="63900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 ひとり親世帯臨時特別給付金（家計急変者対象）の支給を受けるため  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には、</a:t>
            </a: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申請が必要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です。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 申請書に必要事項を記入して、お住まいの市区町村の</a:t>
            </a: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窓口に直接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、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 または</a:t>
            </a: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郵送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でご提出ください。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▶ 給付金の支給要件に該当する方に対して、申請内容を確認して、申請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15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時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に指定された口座に</a:t>
            </a: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可能な限り速やかに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振り込みます。</a:t>
            </a:r>
            <a:endParaRPr kumimoji="1" lang="ja-JP" alt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6939" y="4869413"/>
            <a:ext cx="6385247" cy="330435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80000" lvl="0" indent="-457200">
              <a:spcBef>
                <a:spcPts val="600"/>
              </a:spcBef>
            </a:pP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）新型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コロナウイルスの影響を受けて家計が急変したかどうかは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どの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ように確認するのですか。</a:t>
            </a:r>
          </a:p>
          <a:p>
            <a:pPr marL="180000" lvl="0" indent="-457200"/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）令和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２年２月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以降の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任意の１か月の収入額について、</a:t>
            </a:r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か月換算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収入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見込額が児童扶養手当の支給制限限度額と同等の収入額未満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なれば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対象です。</a:t>
            </a:r>
          </a:p>
          <a:p>
            <a:pPr marL="180000" lvl="0" indent="-457200">
              <a:spcBef>
                <a:spcPts val="600"/>
              </a:spcBef>
            </a:pP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）扶養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義務者の収入が減少した場合でも家計急変といえますか。</a:t>
            </a:r>
          </a:p>
          <a:p>
            <a:pPr marL="180000" lvl="0" indent="-457200"/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）消費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生活上の家計が同一である扶養義務者の収入が減少した場合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でも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en-US" altLang="ja-JP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</a:t>
            </a:r>
            <a:r>
              <a:rPr kumimoji="1" lang="ja-JP" altLang="en-US" sz="15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金の対象になります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5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>
              <a:spcBef>
                <a:spcPts val="600"/>
              </a:spcBef>
            </a:pPr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）添付書類である「収入の額が分かる書類」とはどのようなものですか。</a:t>
            </a:r>
            <a:endParaRPr kumimoji="1" lang="ja-JP" altLang="en-US" sz="15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en-US" altLang="ja-JP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）例えば、下記が考えられます。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lvl="0"/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・給与収入を有する方は給与明細など</a:t>
            </a:r>
            <a:endParaRPr kumimoji="1" lang="en-US" altLang="ja-JP" sz="15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lvl="0"/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・事業収入または不動産収入を有する方は帳簿など</a:t>
            </a:r>
            <a:endParaRPr kumimoji="1" lang="en-US" altLang="ja-JP" sz="15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lvl="0"/>
            <a:r>
              <a:rPr kumimoji="1" lang="ja-JP" altLang="en-US" sz="15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・公的年金等収入を有する方は年金額改定通知書など</a:t>
            </a:r>
            <a:endParaRPr kumimoji="1" lang="en-US" altLang="ja-JP" sz="15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47752" y="2211763"/>
            <a:ext cx="6591140" cy="1996041"/>
            <a:chOff x="147752" y="1945063"/>
            <a:chExt cx="6591140" cy="199604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47752" y="1945063"/>
              <a:ext cx="6591140" cy="1615341"/>
              <a:chOff x="147752" y="2580063"/>
              <a:chExt cx="6591140" cy="1615341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196306" y="2683404"/>
                <a:ext cx="1080000" cy="1512000"/>
              </a:xfrm>
              <a:prstGeom prst="roundRect">
                <a:avLst/>
              </a:prstGeom>
              <a:noFill/>
              <a:ln w="28575">
                <a:solidFill>
                  <a:srgbClr val="33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147752" y="3164837"/>
                <a:ext cx="1152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ひとり親世帯</a:t>
                </a:r>
                <a:endPara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grpSp>
            <p:nvGrpSpPr>
              <p:cNvPr id="3" name="グループ化 2"/>
              <p:cNvGrpSpPr/>
              <p:nvPr/>
            </p:nvGrpSpPr>
            <p:grpSpPr>
              <a:xfrm>
                <a:off x="1304705" y="2580063"/>
                <a:ext cx="4311905" cy="684000"/>
                <a:chOff x="1921715" y="5081993"/>
                <a:chExt cx="3024000" cy="806681"/>
              </a:xfrm>
            </p:grpSpPr>
            <p:sp>
              <p:nvSpPr>
                <p:cNvPr id="25" name="テキスト ボックス 24"/>
                <p:cNvSpPr txBox="1"/>
                <p:nvPr/>
              </p:nvSpPr>
              <p:spPr>
                <a:xfrm>
                  <a:off x="1921715" y="5291481"/>
                  <a:ext cx="3024000" cy="41742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(1)</a:t>
                  </a:r>
                  <a:r>
                    <a:rPr kumimoji="1" lang="ja-JP" altLang="en-US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給付</a:t>
                  </a:r>
                  <a:r>
                    <a:rPr kumimoji="1" lang="ja-JP" alt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金</a:t>
                  </a:r>
                  <a:r>
                    <a:rPr kumimoji="1" lang="ja-JP" altLang="en-US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の申請手続き</a:t>
                  </a:r>
                  <a:endParaRPr kumimoji="1" lang="ja-JP" altLang="en-US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24" name="右矢印 23"/>
                <p:cNvSpPr/>
                <p:nvPr/>
              </p:nvSpPr>
              <p:spPr>
                <a:xfrm>
                  <a:off x="2005817" y="5081993"/>
                  <a:ext cx="2840870" cy="806681"/>
                </a:xfrm>
                <a:prstGeom prst="rightArrow">
                  <a:avLst/>
                </a:prstGeom>
                <a:noFill/>
                <a:ln w="28575">
                  <a:solidFill>
                    <a:srgbClr val="33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67" name="テキスト ボックス 66"/>
              <p:cNvSpPr txBox="1"/>
              <p:nvPr/>
            </p:nvSpPr>
            <p:spPr>
              <a:xfrm>
                <a:off x="1650340" y="3176361"/>
                <a:ext cx="40431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5738" marR="0" lvl="0" indent="-185738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　お住まいの自治体の窓口に直接か郵送で</a:t>
                </a:r>
              </a:p>
              <a:p>
                <a:pPr marL="185738" marR="0" lvl="0" indent="-185738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　ご提出ください。</a:t>
                </a:r>
                <a:endPara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grpSp>
            <p:nvGrpSpPr>
              <p:cNvPr id="68" name="グループ化 67"/>
              <p:cNvGrpSpPr/>
              <p:nvPr/>
            </p:nvGrpSpPr>
            <p:grpSpPr>
              <a:xfrm flipH="1">
                <a:off x="1262171" y="3501206"/>
                <a:ext cx="4218017" cy="684000"/>
                <a:chOff x="1952207" y="4670910"/>
                <a:chExt cx="3024000" cy="889226"/>
              </a:xfrm>
            </p:grpSpPr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1952207" y="4911633"/>
                  <a:ext cx="3024000" cy="46013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(2)</a:t>
                  </a:r>
                  <a:r>
                    <a:rPr kumimoji="1" lang="ja-JP" altLang="en-US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指定口座へ振込み</a:t>
                  </a:r>
                  <a:endParaRPr kumimoji="1" lang="ja-JP" altLang="en-US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70" name="右矢印 69"/>
                <p:cNvSpPr/>
                <p:nvPr/>
              </p:nvSpPr>
              <p:spPr>
                <a:xfrm>
                  <a:off x="1970880" y="4670910"/>
                  <a:ext cx="2893226" cy="889226"/>
                </a:xfrm>
                <a:prstGeom prst="rightArrow">
                  <a:avLst/>
                </a:prstGeom>
                <a:noFill/>
                <a:ln w="28575">
                  <a:solidFill>
                    <a:srgbClr val="3399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38" name="角丸四角形 37"/>
              <p:cNvSpPr/>
              <p:nvPr/>
            </p:nvSpPr>
            <p:spPr>
              <a:xfrm>
                <a:off x="5614178" y="2683404"/>
                <a:ext cx="1080000" cy="1512000"/>
              </a:xfrm>
              <a:prstGeom prst="roundRect">
                <a:avLst/>
              </a:prstGeom>
              <a:noFill/>
              <a:ln w="28575">
                <a:solidFill>
                  <a:srgbClr val="33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586892" y="3132938"/>
                <a:ext cx="1152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お住まいの自治体</a:t>
                </a:r>
                <a:endPara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28" name="テキスト ボックス 27"/>
            <p:cNvSpPr txBox="1"/>
            <p:nvPr/>
          </p:nvSpPr>
          <p:spPr>
            <a:xfrm>
              <a:off x="1637459" y="3448661"/>
              <a:ext cx="421875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/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提出された申請書から、給付金の支給要件に該当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5738" indent="-185738"/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するかを判断した上で振り込みが行われます。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 bwMode="auto">
          <a:xfrm>
            <a:off x="187365" y="163810"/>
            <a:ext cx="4809939" cy="384417"/>
          </a:xfrm>
          <a:prstGeom prst="rect">
            <a:avLst/>
          </a:prstGeom>
          <a:solidFill>
            <a:srgbClr val="0000FF"/>
          </a:solidFill>
          <a:ln w="63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square" lIns="91425" tIns="45713" rIns="91425" bIns="45713" rtlCol="0" anchor="ctr" anchorCtr="0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給付金（家計急変者対象）の支給手続き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cxnSp>
        <p:nvCxnSpPr>
          <p:cNvPr id="33" name="直線コネクタ 32"/>
          <p:cNvCxnSpPr/>
          <p:nvPr/>
        </p:nvCxnSpPr>
        <p:spPr bwMode="auto">
          <a:xfrm flipV="1">
            <a:off x="197999" y="174445"/>
            <a:ext cx="7569911" cy="6313"/>
          </a:xfrm>
          <a:prstGeom prst="lin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正方形/長方形 33"/>
          <p:cNvSpPr/>
          <p:nvPr/>
        </p:nvSpPr>
        <p:spPr bwMode="auto">
          <a:xfrm>
            <a:off x="201536" y="4345967"/>
            <a:ext cx="5805859" cy="384417"/>
          </a:xfrm>
          <a:prstGeom prst="rect">
            <a:avLst/>
          </a:prstGeom>
          <a:solidFill>
            <a:srgbClr val="0000FF"/>
          </a:solidFill>
          <a:ln w="635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square" lIns="91425" tIns="45713" rIns="91425" bIns="45713" rtlCol="0" anchor="ctr" anchorCtr="0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給付金（家計急変者対象）について、よくあるご質問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cxnSp>
        <p:nvCxnSpPr>
          <p:cNvPr id="35" name="直線コネクタ 34"/>
          <p:cNvCxnSpPr/>
          <p:nvPr/>
        </p:nvCxnSpPr>
        <p:spPr bwMode="auto">
          <a:xfrm flipV="1">
            <a:off x="212170" y="4356602"/>
            <a:ext cx="7569911" cy="6313"/>
          </a:xfrm>
          <a:prstGeom prst="lin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639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5623</TotalTime>
  <Words>762</Words>
  <Application>Microsoft Office PowerPoint</Application>
  <PresentationFormat>A4 210 x 297 mm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矢澤　雅弘(子ども･子育て本部)</dc:creator>
  <cp:lastModifiedBy>伊藤 瑠夏(itou-ruka.pv1)</cp:lastModifiedBy>
  <cp:revision>345</cp:revision>
  <cp:lastPrinted>2020-10-13T10:16:09Z</cp:lastPrinted>
  <dcterms:created xsi:type="dcterms:W3CDTF">2020-04-07T04:57:46Z</dcterms:created>
  <dcterms:modified xsi:type="dcterms:W3CDTF">2020-10-23T09:22:03Z</dcterms:modified>
</cp:coreProperties>
</file>