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61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07" userDrawn="1">
          <p15:clr>
            <a:srgbClr val="A4A3A4"/>
          </p15:clr>
        </p15:guide>
        <p15:guide id="2" pos="1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-3306" y="-102"/>
      </p:cViewPr>
      <p:guideLst>
        <p:guide orient="horz" pos="3007"/>
        <p:guide pos="1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59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08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92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5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52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53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40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26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7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53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03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62074" y="2173740"/>
            <a:ext cx="6722218" cy="7180174"/>
          </a:xfrm>
          <a:prstGeom prst="rect">
            <a:avLst/>
          </a:prstGeom>
          <a:noFill/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098" y="2571887"/>
            <a:ext cx="6542592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kumimoji="1" lang="en-US" altLang="ja-JP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対象者・</a:t>
            </a:r>
            <a:r>
              <a:rPr kumimoji="1" lang="ja-JP" altLang="en-US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利用料</a:t>
            </a:r>
            <a:r>
              <a:rPr kumimoji="1" lang="en-US" altLang="ja-JP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174625" indent="-174625"/>
            <a:endParaRPr kumimoji="1"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幼稚園、保育所、認定こども園等を利用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３歳から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５歳までの全ての子供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たち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無償化されます。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endParaRPr lang="en-US" altLang="ja-JP" sz="1000" dirty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42913" indent="-442913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０歳から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２歳までの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子供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たちに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ついては、住民税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非課税世帯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を対象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して利用料が無償化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されます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endParaRPr lang="en-US" altLang="ja-JP" sz="10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●　 さらに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、子供が２人以上の世帯の負担軽減の観点から、現行制度を継続し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、保育所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 等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を利用する最年長の子供を第１子とカウントして、０歳から２歳までの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第２子は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半額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 第３子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以降は無償となります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74625" indent="-174625"/>
            <a:endParaRPr lang="ja-JP" altLang="en-US" sz="8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　　（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注）年収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360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万円未満相当世帯については、第１子の年齢は問いません。</a:t>
            </a:r>
          </a:p>
          <a:p>
            <a:pPr marL="174625" indent="-174625"/>
            <a:endParaRPr lang="en-US" altLang="ja-JP" sz="2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en-US" altLang="ja-JP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対象となる施設</a:t>
            </a:r>
            <a:r>
              <a:rPr lang="ja-JP" altLang="en-US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en-US" altLang="ja-JP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幼稚園、保育所、認定こども園に加え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地域型保育、企業主導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型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保育事業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（標準的な利用料）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も同様に無償化の対象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とされます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　（注）地域型保育とは、</a:t>
            </a:r>
            <a:r>
              <a:rPr lang="zh-TW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小規模</a:t>
            </a:r>
            <a:r>
              <a:rPr lang="zh-TW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保育、家庭的保育、居宅訪問型保育、事業所内</a:t>
            </a:r>
            <a:r>
              <a:rPr lang="zh-TW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保育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を指します。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-1" y="6581"/>
            <a:ext cx="6858000" cy="1719142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50" indent="-82550" algn="ctr">
              <a:spcAft>
                <a:spcPts val="600"/>
              </a:spcAft>
            </a:pPr>
            <a:endParaRPr lang="ja-JP" altLang="en-US" sz="2400" strike="sngStrike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ブローチ 8"/>
          <p:cNvSpPr/>
          <p:nvPr/>
        </p:nvSpPr>
        <p:spPr>
          <a:xfrm>
            <a:off x="216000" y="244625"/>
            <a:ext cx="6408000" cy="1368000"/>
          </a:xfrm>
          <a:prstGeom prst="plaque">
            <a:avLst>
              <a:gd name="adj" fmla="val 8499"/>
            </a:avLst>
          </a:prstGeom>
          <a:noFill/>
          <a:ln w="381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4366" y="589636"/>
            <a:ext cx="6547294" cy="934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50" indent="-82550" algn="ctr">
              <a:spcAft>
                <a:spcPts val="800"/>
              </a:spcAft>
            </a:pP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３歳から５歳まで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の幼稚園、保育所、認定こども園などを　利用する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子供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たちの</a:t>
            </a:r>
            <a:r>
              <a:rPr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利用料が</a:t>
            </a:r>
            <a:r>
              <a:rPr lang="ja-JP" altLang="en-US" sz="30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無償化</a:t>
            </a:r>
            <a:r>
              <a:rPr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されます。</a:t>
            </a:r>
            <a:endParaRPr lang="en-US" altLang="ja-JP" sz="17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82550" indent="-82550">
              <a:spcAft>
                <a:spcPts val="800"/>
              </a:spcAft>
            </a:pPr>
            <a:r>
              <a:rPr lang="ja-JP" altLang="en-US" sz="12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endParaRPr lang="ja-JP" altLang="en-US" sz="1600" strike="sngStrike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25695" y="10629"/>
            <a:ext cx="3420904" cy="455907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bIns="0" rtlCol="0" anchor="ctr"/>
          <a:lstStyle/>
          <a:p>
            <a:pPr marL="82550" indent="-82550" algn="ctr">
              <a:spcAft>
                <a:spcPts val="600"/>
              </a:spcAft>
            </a:pPr>
            <a:r>
              <a:rPr lang="ja-JP" altLang="en-US" sz="24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令和元年</a:t>
            </a:r>
            <a:r>
              <a:rPr lang="en-US" altLang="ja-JP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月１日</a:t>
            </a:r>
            <a:r>
              <a:rPr lang="ja-JP" altLang="en-US" sz="20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lang="ja-JP" altLang="en-US" sz="2400" strike="sngStrike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712530" y="1274495"/>
            <a:ext cx="50673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-82550">
              <a:spcAft>
                <a:spcPts val="800"/>
              </a:spcAft>
            </a:pPr>
            <a:r>
              <a:rPr lang="en-US" altLang="ja-JP" sz="1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０歳から２歳までの住民税非課税世帯の子供たちも対象</a:t>
            </a:r>
            <a:r>
              <a:rPr lang="ja-JP" altLang="en-US" sz="1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になります。</a:t>
            </a:r>
            <a:endParaRPr lang="ja-JP" altLang="en-US" sz="1600" strike="sngStrike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29863" y="3493126"/>
            <a:ext cx="6321391" cy="2408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-87313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幼稚園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については、月額上限</a:t>
            </a:r>
            <a:r>
              <a:rPr lang="en-US" altLang="ja-JP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2.57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万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円です</a:t>
            </a:r>
            <a:r>
              <a:rPr lang="ja-JP" altLang="en-US" sz="1300" b="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。</a:t>
            </a:r>
            <a:endParaRPr lang="en-US" altLang="ja-JP" sz="1300" b="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無償化の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期間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は、満３歳になった後の４月１日から小学校入学前までの３年間です</a:t>
            </a:r>
            <a:r>
              <a:rPr lang="ja-JP" altLang="en-US" sz="1300" b="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endParaRPr lang="en-US" altLang="ja-JP" sz="4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　　（注）　幼稚園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については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、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入園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できる時期に合わせて、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満３歳から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無償化します。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通園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送迎費、食材料費、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行事費などは、これまでどおり保護者の負担になります。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 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ただし、</a:t>
            </a:r>
            <a:r>
              <a:rPr lang="zh-CN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年収</a:t>
            </a:r>
            <a:r>
              <a:rPr lang="en-US" altLang="zh-CN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360</a:t>
            </a:r>
            <a:r>
              <a:rPr lang="zh-CN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万円未満相当</a:t>
            </a:r>
            <a:r>
              <a:rPr lang="zh-CN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世帯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の子供たちと全ての世帯の第３子以降の子供たち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については、副食（おかず・おやつ等）の費用が免除されます。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85738" indent="-185738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子ども・子育て支援新制度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の対象とならない幼稚園については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、無償化となるための認定や市町村に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よって償還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払いの手続きが必要な場合がありますので、お住まいの　市町村にご確認ください。</a:t>
            </a:r>
            <a:endParaRPr lang="ja-JP" altLang="en-US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90129" y="1987929"/>
            <a:ext cx="6071723" cy="396000"/>
          </a:xfrm>
          <a:prstGeom prst="roundRect">
            <a:avLst>
              <a:gd name="adj" fmla="val 50000"/>
            </a:avLst>
          </a:prstGeom>
          <a:solidFill>
            <a:srgbClr val="00CC66"/>
          </a:solidFill>
          <a:ln w="76200" cmpd="thinThick"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algn="ctr"/>
            <a:endParaRPr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-213457" y="2024796"/>
            <a:ext cx="6702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幼稚園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、保育所、認定こども園等を利用する子供たち</a:t>
            </a:r>
            <a:endParaRPr lang="en-US" altLang="ja-JP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408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62074" y="3018564"/>
            <a:ext cx="6722218" cy="4945437"/>
          </a:xfrm>
          <a:prstGeom prst="rect">
            <a:avLst/>
          </a:prstGeom>
          <a:noFill/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2074" y="269299"/>
            <a:ext cx="6722218" cy="2429523"/>
          </a:xfrm>
          <a:prstGeom prst="rect">
            <a:avLst/>
          </a:prstGeom>
          <a:noFill/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976" y="587620"/>
            <a:ext cx="6626210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/>
            <a:r>
              <a:rPr lang="en-US" altLang="ja-JP" sz="1600" b="1" dirty="0" smtClean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対象者・</a:t>
            </a:r>
            <a:r>
              <a:rPr lang="ja-JP" altLang="en-US" sz="1600" b="1" dirty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利用料</a:t>
            </a:r>
            <a:r>
              <a:rPr lang="en-US" altLang="ja-JP" sz="1600" b="1" dirty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180975" indent="-180975"/>
            <a:r>
              <a:rPr lang="ja-JP" altLang="en-US" sz="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　無償化の対象となるためには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町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「保育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の必要性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の認定」を受ける必要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があります。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/>
            <a:endParaRPr lang="en-US" altLang="ja-JP" sz="800" dirty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  <a:p>
            <a:pPr marL="442913" indent="-442913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幼稚園の利用に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加え、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日数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応じて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、最大月額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1.13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　まで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の範囲で預かり保育の利用料が無償化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されます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90129" y="87680"/>
            <a:ext cx="4788000" cy="360000"/>
          </a:xfrm>
          <a:prstGeom prst="roundRect">
            <a:avLst>
              <a:gd name="adj" fmla="val 50000"/>
            </a:avLst>
          </a:prstGeom>
          <a:solidFill>
            <a:srgbClr val="00CC66"/>
          </a:solidFill>
          <a:ln w="76200" cmpd="thinThick"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algn="ctr"/>
            <a:endParaRPr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04669" y="109959"/>
            <a:ext cx="4756874" cy="380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幼稚園の預かり保育を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利用する子供たち</a:t>
            </a:r>
            <a:endParaRPr lang="en-US" altLang="ja-JP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90129" y="2840374"/>
            <a:ext cx="4536000" cy="360000"/>
          </a:xfrm>
          <a:prstGeom prst="roundRect">
            <a:avLst>
              <a:gd name="adj" fmla="val 50000"/>
            </a:avLst>
          </a:prstGeom>
          <a:solidFill>
            <a:srgbClr val="00CC66"/>
          </a:solidFill>
          <a:ln w="76200" cmpd="thinThick"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algn="ctr"/>
            <a:endParaRPr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19256" y="2874166"/>
            <a:ext cx="4371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認可外保育施設等を利用する子供たち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5133" y="3319691"/>
            <a:ext cx="6659341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/>
            <a:r>
              <a:rPr lang="en-US" altLang="ja-JP" sz="1600" b="1" dirty="0" smtClean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対象者・利用料</a:t>
            </a:r>
            <a:r>
              <a:rPr lang="en-US" altLang="ja-JP" sz="1600" b="1" dirty="0" smtClean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180975" indent="-180975"/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　無償化の対象となるためには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、町から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「保育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の必要性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の認定」を受ける必要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があります。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/>
            <a:endParaRPr lang="en-US" altLang="ja-JP" sz="8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  <a:p>
            <a:pPr marL="180975" indent="-180975"/>
            <a:r>
              <a:rPr lang="ja-JP" altLang="en-US" sz="1100" dirty="0" smtClean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（注１）保育所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、認定こども園等を利用できていない方が対象となります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80975" indent="-180975"/>
            <a:r>
              <a:rPr lang="ja-JP" altLang="en-US" sz="4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endParaRPr lang="en-US" altLang="ja-JP" sz="4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80975" indent="-180975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　（注２）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「保育の必要性の認定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」の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要件に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ついては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、就労等の要件（認可保育所の利用と同等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の要件）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80975" indent="-180975"/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　が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ありますので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、町に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ご確認ください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80975" indent="-180975"/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　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３歳から５歳までの子供たちは月額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3.7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万円まで、０歳から２歳までの住民税非課税世帯の子供たちは月額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4.2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万円まで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の利用料が無償化されます。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/>
            <a:r>
              <a:rPr lang="en-US" altLang="ja-JP" sz="1600" b="1" dirty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対象となる施設・事業</a:t>
            </a:r>
            <a:r>
              <a:rPr lang="en-US" altLang="ja-JP" sz="1600" b="1" dirty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357188" indent="-357188"/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認可外保育施設に加え、一時預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かり事業、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病児保育事業、　ファミリー・サポート・センター事業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を対象とします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/>
            <a:endParaRPr lang="en-US" altLang="ja-JP" sz="800" dirty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  <a:p>
            <a:pPr marL="442913" indent="-442913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（注１）認可外保育施設とは、一般的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な認可外保育施設、地方自治体独自の認証保育施設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、ベビーシッター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、認可外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の事業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所内保育等を指します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442913" indent="-442913"/>
            <a:endParaRPr lang="en-US" altLang="ja-JP" sz="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442913" indent="-442913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（注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２）無償化の対象となる認可外保育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施設は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、都道府県等に届出を行い、国が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定める基準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を満たすこと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が　必要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です。ただし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、基準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を満たしていない場合でも無償化の対象とする５年間の猶予期間を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設けます。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56453" y="8101826"/>
            <a:ext cx="65662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indent="-185738"/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就学前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の障害児の発達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支援を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利用する子供たちに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ついても、３歳から５歳までの利用料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が無償化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されます。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6536" y="8052802"/>
            <a:ext cx="6717756" cy="543668"/>
          </a:xfrm>
          <a:prstGeom prst="rect">
            <a:avLst/>
          </a:prstGeom>
          <a:noFill/>
          <a:ln>
            <a:solidFill>
              <a:srgbClr val="00CC6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8945" y="8661370"/>
            <a:ext cx="67470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/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今般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の無償化を契機に、質の向上を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伴わない、理由のない保育料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の引上げが行われることがないよう、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新制度の対象とならない幼稚園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においては、保育料を変更する場合、設置者は変更事由の届出が必要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です。また、認可外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保育施設等においては、提供するサービスの内容や額に関する事項について、変更の内容やその理由の掲示を求める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こととなっております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sz="1000" dirty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9264471"/>
            <a:ext cx="6858000" cy="641529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/>
              <a:t>　問い合わせ先</a:t>
            </a:r>
            <a:r>
              <a:rPr lang="ja-JP" altLang="en-US" sz="1400" b="1" dirty="0" smtClean="0"/>
              <a:t>：睦沢町健康保険課</a:t>
            </a:r>
            <a:endParaRPr lang="en-US" altLang="ja-JP" sz="1400" b="1" dirty="0" smtClean="0"/>
          </a:p>
          <a:p>
            <a:endParaRPr lang="ja-JP" altLang="en-US" sz="500" dirty="0"/>
          </a:p>
          <a:p>
            <a:r>
              <a:rPr lang="ja-JP" altLang="en-US" sz="1400" dirty="0" smtClean="0"/>
              <a:t>　　　</a:t>
            </a:r>
            <a:r>
              <a:rPr lang="en-US" altLang="ja-JP" sz="1400" dirty="0" smtClean="0"/>
              <a:t>TEL:</a:t>
            </a:r>
            <a:r>
              <a:rPr lang="ja-JP" altLang="en-US" sz="1400" dirty="0" smtClean="0"/>
              <a:t>０４７５－４４－２５０６</a:t>
            </a:r>
            <a:r>
              <a:rPr lang="ja-JP" altLang="en-US" sz="1400" dirty="0" smtClean="0"/>
              <a:t>　　　　</a:t>
            </a:r>
            <a:r>
              <a:rPr lang="en-US" altLang="ja-JP" sz="1400" dirty="0" smtClean="0"/>
              <a:t>MAIL</a:t>
            </a:r>
            <a:r>
              <a:rPr lang="ja-JP" altLang="en-US" sz="1400" dirty="0"/>
              <a:t>： </a:t>
            </a:r>
            <a:r>
              <a:rPr lang="en-US" altLang="ja-JP" sz="1400" dirty="0" smtClean="0"/>
              <a:t>kokuho@town.mutsuzawa.chiba.jp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3036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70</Words>
  <Application>Microsoft Office PowerPoint</Application>
  <PresentationFormat>A4 210 x 297 mm</PresentationFormat>
  <Paragraphs>77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2018-09-26T06:07:55Z</dcterms:created>
  <dcterms:modified xsi:type="dcterms:W3CDTF">2019-07-29T23:47:33Z</dcterms:modified>
</cp:coreProperties>
</file>