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FF"/>
    <a:srgbClr val="6BC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Grid="0">
      <p:cViewPr varScale="1">
        <p:scale>
          <a:sx n="116" d="100"/>
          <a:sy n="116" d="100"/>
        </p:scale>
        <p:origin x="6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299086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392274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419115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162028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324520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261489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210532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354306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340448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410569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582AF5-0F0F-4C70-B816-ABADC5EFEC0B}" type="datetimeFigureOut">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260030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82AF5-0F0F-4C70-B816-ABADC5EFEC0B}" type="datetimeFigureOut">
              <a:rPr kumimoji="1" lang="ja-JP" altLang="en-US" smtClean="0"/>
              <a:t>2021/5/24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56E6E-C99B-4EF5-9BB3-BEFF64865612}" type="slidenum">
              <a:rPr kumimoji="1" lang="ja-JP" altLang="en-US" smtClean="0"/>
              <a:t>‹#›</a:t>
            </a:fld>
            <a:endParaRPr kumimoji="1" lang="ja-JP" altLang="en-US"/>
          </a:p>
        </p:txBody>
      </p:sp>
    </p:spTree>
    <p:extLst>
      <p:ext uri="{BB962C8B-B14F-4D97-AF65-F5344CB8AC3E}">
        <p14:creationId xmlns:p14="http://schemas.microsoft.com/office/powerpoint/2010/main" val="276505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v-yoyaku.jp/120001-choseigunshi" TargetMode="External"/><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xmlns="" id="{75307C23-1D03-4DE5-9A33-449249F1D018}"/>
              </a:ext>
            </a:extLst>
          </p:cNvPr>
          <p:cNvSpPr/>
          <p:nvPr/>
        </p:nvSpPr>
        <p:spPr>
          <a:xfrm>
            <a:off x="7157058" y="4311205"/>
            <a:ext cx="2220796" cy="2550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xmlns="" id="{3A55E9AF-B43E-431B-9FE4-4A7FD13B15A4}"/>
              </a:ext>
            </a:extLst>
          </p:cNvPr>
          <p:cNvPicPr>
            <a:picLocks noChangeAspect="1"/>
          </p:cNvPicPr>
          <p:nvPr/>
        </p:nvPicPr>
        <p:blipFill rotWithShape="1">
          <a:blip r:embed="rId2">
            <a:extLst>
              <a:ext uri="{28A0092B-C50C-407E-A947-70E740481C1C}">
                <a14:useLocalDpi xmlns:a14="http://schemas.microsoft.com/office/drawing/2010/main" val="0"/>
              </a:ext>
            </a:extLst>
          </a:blip>
          <a:srcRect t="38648" r="65917" b="29696"/>
          <a:stretch/>
        </p:blipFill>
        <p:spPr>
          <a:xfrm>
            <a:off x="3685280" y="2264549"/>
            <a:ext cx="1955039" cy="906293"/>
          </a:xfrm>
          <a:prstGeom prst="rect">
            <a:avLst/>
          </a:prstGeom>
        </p:spPr>
      </p:pic>
      <p:sp>
        <p:nvSpPr>
          <p:cNvPr id="49" name="正方形/長方形 48">
            <a:extLst>
              <a:ext uri="{FF2B5EF4-FFF2-40B4-BE49-F238E27FC236}">
                <a16:creationId xmlns:a16="http://schemas.microsoft.com/office/drawing/2014/main" xmlns="" id="{CD7C8ED6-9230-418B-B25C-13AAFE59D6AE}"/>
              </a:ext>
            </a:extLst>
          </p:cNvPr>
          <p:cNvSpPr/>
          <p:nvPr/>
        </p:nvSpPr>
        <p:spPr>
          <a:xfrm>
            <a:off x="608793" y="5028542"/>
            <a:ext cx="1430588" cy="842333"/>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CFD36C21-2B28-4B9D-8636-8CE1C63B59EE}"/>
              </a:ext>
            </a:extLst>
          </p:cNvPr>
          <p:cNvSpPr/>
          <p:nvPr/>
        </p:nvSpPr>
        <p:spPr>
          <a:xfrm>
            <a:off x="3221" y="25154"/>
            <a:ext cx="9906000" cy="957556"/>
          </a:xfrm>
          <a:prstGeom prst="rect">
            <a:avLst/>
          </a:prstGeom>
          <a:gradFill flip="none" rotWithShape="1">
            <a:gsLst>
              <a:gs pos="0">
                <a:schemeClr val="accent6">
                  <a:lumMod val="72000"/>
                  <a:lumOff val="28000"/>
                </a:schemeClr>
              </a:gs>
              <a:gs pos="50000">
                <a:schemeClr val="accent6">
                  <a:lumMod val="40000"/>
                  <a:lumOff val="60000"/>
                </a:schemeClr>
              </a:gs>
              <a:gs pos="100000">
                <a:schemeClr val="accent6">
                  <a:lumMod val="20000"/>
                  <a:lumOff val="80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DF69A018-B852-4EC9-AF8A-2B699744B0CA}"/>
              </a:ext>
            </a:extLst>
          </p:cNvPr>
          <p:cNvSpPr txBox="1"/>
          <p:nvPr/>
        </p:nvSpPr>
        <p:spPr>
          <a:xfrm>
            <a:off x="1859844" y="188007"/>
            <a:ext cx="6186309" cy="369332"/>
          </a:xfrm>
          <a:prstGeom prst="rect">
            <a:avLst/>
          </a:prstGeom>
          <a:noFill/>
          <a:ln>
            <a:noFill/>
          </a:ln>
          <a:effectLst/>
        </p:spPr>
        <p:txBody>
          <a:bodyPr wrap="none" rtlCol="0">
            <a:spAutoFit/>
          </a:bodyPr>
          <a:lstStyle/>
          <a:p>
            <a:r>
              <a:rPr kumimoji="1" lang="ja-JP" altLang="en-US" b="1" dirty="0">
                <a:ln>
                  <a:solidFill>
                    <a:schemeClr val="bg1">
                      <a:lumMod val="95000"/>
                    </a:schemeClr>
                  </a:solidFill>
                </a:ln>
                <a:solidFill>
                  <a:schemeClr val="bg1"/>
                </a:solidFill>
                <a:effectLst>
                  <a:outerShdw blurRad="38100" dist="38100" dir="2700000" algn="tl">
                    <a:srgbClr val="000000">
                      <a:alpha val="43137"/>
                    </a:srgbClr>
                  </a:outerShdw>
                </a:effectLst>
              </a:rPr>
              <a:t>新型コロナウィルスワクチン予約受付システム操作手順</a:t>
            </a:r>
          </a:p>
        </p:txBody>
      </p:sp>
      <p:sp>
        <p:nvSpPr>
          <p:cNvPr id="6" name="テキスト ボックス 5">
            <a:extLst>
              <a:ext uri="{FF2B5EF4-FFF2-40B4-BE49-F238E27FC236}">
                <a16:creationId xmlns:a16="http://schemas.microsoft.com/office/drawing/2014/main" xmlns="" id="{44B80307-411A-4630-9506-03D2CBF64356}"/>
              </a:ext>
            </a:extLst>
          </p:cNvPr>
          <p:cNvSpPr txBox="1"/>
          <p:nvPr/>
        </p:nvSpPr>
        <p:spPr>
          <a:xfrm>
            <a:off x="1943647" y="544970"/>
            <a:ext cx="5827236" cy="261610"/>
          </a:xfrm>
          <a:prstGeom prst="rect">
            <a:avLst/>
          </a:prstGeom>
          <a:noFill/>
        </p:spPr>
        <p:txBody>
          <a:bodyPr wrap="none" rtlCol="0">
            <a:spAutoFit/>
          </a:bodyPr>
          <a:lstStyle/>
          <a:p>
            <a:r>
              <a:rPr kumimoji="1" lang="en-US" altLang="ja-JP" sz="1100" dirty="0"/>
              <a:t>※</a:t>
            </a:r>
            <a:r>
              <a:rPr kumimoji="1" lang="ja-JP" altLang="en-US" sz="1100" dirty="0"/>
              <a:t>システムは無料でご利用いただけますが通信等に係る費用はご利用者負担となります。</a:t>
            </a:r>
          </a:p>
        </p:txBody>
      </p:sp>
      <p:sp>
        <p:nvSpPr>
          <p:cNvPr id="7" name="正方形/長方形 6">
            <a:extLst>
              <a:ext uri="{FF2B5EF4-FFF2-40B4-BE49-F238E27FC236}">
                <a16:creationId xmlns:a16="http://schemas.microsoft.com/office/drawing/2014/main" xmlns="" id="{98A7F0AA-9E19-4044-B3D4-193123BB1980}"/>
              </a:ext>
            </a:extLst>
          </p:cNvPr>
          <p:cNvSpPr/>
          <p:nvPr/>
        </p:nvSpPr>
        <p:spPr>
          <a:xfrm>
            <a:off x="446662" y="1028700"/>
            <a:ext cx="1877437" cy="276999"/>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94C18FCB-D9A7-4C8E-AFD4-9160319B7A0E}"/>
              </a:ext>
            </a:extLst>
          </p:cNvPr>
          <p:cNvSpPr txBox="1"/>
          <p:nvPr/>
        </p:nvSpPr>
        <p:spPr>
          <a:xfrm>
            <a:off x="459363" y="1042600"/>
            <a:ext cx="1877437" cy="276999"/>
          </a:xfrm>
          <a:prstGeom prst="rect">
            <a:avLst/>
          </a:prstGeom>
          <a:noFill/>
          <a:ln>
            <a:noFill/>
          </a:ln>
        </p:spPr>
        <p:txBody>
          <a:bodyPr wrap="none" rtlCol="0">
            <a:spAutoFit/>
          </a:bodyPr>
          <a:lstStyle/>
          <a:p>
            <a:r>
              <a:rPr kumimoji="1" lang="ja-JP" altLang="en-US" sz="1200" b="1" dirty="0">
                <a:solidFill>
                  <a:schemeClr val="bg1"/>
                </a:solidFill>
              </a:rPr>
              <a:t>アカウントの登録をする</a:t>
            </a:r>
          </a:p>
        </p:txBody>
      </p:sp>
      <p:sp>
        <p:nvSpPr>
          <p:cNvPr id="9" name="正方形/長方形 8">
            <a:extLst>
              <a:ext uri="{FF2B5EF4-FFF2-40B4-BE49-F238E27FC236}">
                <a16:creationId xmlns:a16="http://schemas.microsoft.com/office/drawing/2014/main" xmlns="" id="{8731A3D3-BB21-4B35-A04B-D0878FDC17CD}"/>
              </a:ext>
            </a:extLst>
          </p:cNvPr>
          <p:cNvSpPr/>
          <p:nvPr/>
        </p:nvSpPr>
        <p:spPr>
          <a:xfrm>
            <a:off x="215900" y="1029900"/>
            <a:ext cx="230761" cy="276999"/>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09900"/>
                </a:solidFill>
              </a:rPr>
              <a:t>1</a:t>
            </a:r>
            <a:endParaRPr kumimoji="1" lang="ja-JP" altLang="en-US" dirty="0">
              <a:solidFill>
                <a:srgbClr val="009900"/>
              </a:solidFill>
            </a:endParaRPr>
          </a:p>
        </p:txBody>
      </p:sp>
      <p:sp>
        <p:nvSpPr>
          <p:cNvPr id="10" name="テキスト ボックス 9">
            <a:extLst>
              <a:ext uri="{FF2B5EF4-FFF2-40B4-BE49-F238E27FC236}">
                <a16:creationId xmlns:a16="http://schemas.microsoft.com/office/drawing/2014/main" xmlns="" id="{50B0FBA8-37A4-41FE-B68D-708E47C66BB4}"/>
              </a:ext>
            </a:extLst>
          </p:cNvPr>
          <p:cNvSpPr txBox="1"/>
          <p:nvPr/>
        </p:nvSpPr>
        <p:spPr>
          <a:xfrm>
            <a:off x="544808" y="1470799"/>
            <a:ext cx="1935145" cy="276999"/>
          </a:xfrm>
          <a:prstGeom prst="rect">
            <a:avLst/>
          </a:prstGeom>
          <a:noFill/>
        </p:spPr>
        <p:txBody>
          <a:bodyPr wrap="none" rtlCol="0">
            <a:spAutoFit/>
          </a:bodyPr>
          <a:lstStyle/>
          <a:p>
            <a:pPr algn="dist"/>
            <a:r>
              <a:rPr kumimoji="1" lang="ja-JP" altLang="en-US" sz="1200" b="1" spc="-150" dirty="0">
                <a:solidFill>
                  <a:srgbClr val="009900"/>
                </a:solidFill>
              </a:rPr>
              <a:t>予約システムにアクセスする</a:t>
            </a:r>
          </a:p>
        </p:txBody>
      </p:sp>
      <p:sp>
        <p:nvSpPr>
          <p:cNvPr id="11" name="テキスト ボックス 10">
            <a:extLst>
              <a:ext uri="{FF2B5EF4-FFF2-40B4-BE49-F238E27FC236}">
                <a16:creationId xmlns:a16="http://schemas.microsoft.com/office/drawing/2014/main" xmlns="" id="{27415B76-998B-4E37-A6E4-21E897F14621}"/>
              </a:ext>
            </a:extLst>
          </p:cNvPr>
          <p:cNvSpPr txBox="1"/>
          <p:nvPr/>
        </p:nvSpPr>
        <p:spPr>
          <a:xfrm>
            <a:off x="3784690" y="1458099"/>
            <a:ext cx="992579" cy="276999"/>
          </a:xfrm>
          <a:prstGeom prst="rect">
            <a:avLst/>
          </a:prstGeom>
          <a:noFill/>
        </p:spPr>
        <p:txBody>
          <a:bodyPr wrap="square" rtlCol="0">
            <a:spAutoFit/>
          </a:bodyPr>
          <a:lstStyle/>
          <a:p>
            <a:pPr algn="dist"/>
            <a:r>
              <a:rPr kumimoji="1" lang="ja-JP" altLang="en-US" sz="1200" b="1" spc="-150" dirty="0">
                <a:solidFill>
                  <a:srgbClr val="009900"/>
                </a:solidFill>
              </a:rPr>
              <a:t>ログインする</a:t>
            </a:r>
          </a:p>
        </p:txBody>
      </p:sp>
      <p:sp>
        <p:nvSpPr>
          <p:cNvPr id="12" name="テキスト ボックス 11">
            <a:extLst>
              <a:ext uri="{FF2B5EF4-FFF2-40B4-BE49-F238E27FC236}">
                <a16:creationId xmlns:a16="http://schemas.microsoft.com/office/drawing/2014/main" xmlns="" id="{50551975-AED0-49DF-9267-29EAAC4A36EA}"/>
              </a:ext>
            </a:extLst>
          </p:cNvPr>
          <p:cNvSpPr txBox="1"/>
          <p:nvPr/>
        </p:nvSpPr>
        <p:spPr>
          <a:xfrm>
            <a:off x="7047206" y="1455698"/>
            <a:ext cx="1531188" cy="276999"/>
          </a:xfrm>
          <a:prstGeom prst="rect">
            <a:avLst/>
          </a:prstGeom>
          <a:noFill/>
        </p:spPr>
        <p:txBody>
          <a:bodyPr wrap="none" rtlCol="0">
            <a:spAutoFit/>
          </a:bodyPr>
          <a:lstStyle/>
          <a:p>
            <a:pPr algn="dist"/>
            <a:r>
              <a:rPr kumimoji="1" lang="ja-JP" altLang="en-US" sz="1200" b="1" spc="-150" dirty="0">
                <a:solidFill>
                  <a:srgbClr val="009900"/>
                </a:solidFill>
              </a:rPr>
              <a:t>メールアドレスの登録</a:t>
            </a:r>
          </a:p>
        </p:txBody>
      </p:sp>
      <p:sp>
        <p:nvSpPr>
          <p:cNvPr id="13" name="テキスト ボックス 12">
            <a:extLst>
              <a:ext uri="{FF2B5EF4-FFF2-40B4-BE49-F238E27FC236}">
                <a16:creationId xmlns:a16="http://schemas.microsoft.com/office/drawing/2014/main" xmlns="" id="{EC4CF387-C469-4CE7-9884-B373B8524D25}"/>
              </a:ext>
            </a:extLst>
          </p:cNvPr>
          <p:cNvSpPr txBox="1"/>
          <p:nvPr/>
        </p:nvSpPr>
        <p:spPr>
          <a:xfrm>
            <a:off x="555906" y="4239399"/>
            <a:ext cx="1996059" cy="276999"/>
          </a:xfrm>
          <a:prstGeom prst="rect">
            <a:avLst/>
          </a:prstGeom>
          <a:noFill/>
        </p:spPr>
        <p:txBody>
          <a:bodyPr wrap="none" rtlCol="0">
            <a:spAutoFit/>
          </a:bodyPr>
          <a:lstStyle/>
          <a:p>
            <a:pPr algn="dist"/>
            <a:r>
              <a:rPr kumimoji="1" lang="ja-JP" altLang="en-US" sz="1200" b="1" spc="-150" dirty="0">
                <a:solidFill>
                  <a:srgbClr val="009900"/>
                </a:solidFill>
              </a:rPr>
              <a:t>受信メールの</a:t>
            </a:r>
            <a:r>
              <a:rPr kumimoji="1" lang="en-US" altLang="ja-JP" sz="1200" b="1" spc="-150" dirty="0">
                <a:solidFill>
                  <a:srgbClr val="009900"/>
                </a:solidFill>
              </a:rPr>
              <a:t>URL</a:t>
            </a:r>
            <a:r>
              <a:rPr kumimoji="1" lang="ja-JP" altLang="en-US" sz="1200" b="1" spc="-150" dirty="0">
                <a:solidFill>
                  <a:srgbClr val="009900"/>
                </a:solidFill>
              </a:rPr>
              <a:t>からアクセス</a:t>
            </a:r>
          </a:p>
        </p:txBody>
      </p:sp>
      <p:sp>
        <p:nvSpPr>
          <p:cNvPr id="14" name="テキスト ボックス 13">
            <a:extLst>
              <a:ext uri="{FF2B5EF4-FFF2-40B4-BE49-F238E27FC236}">
                <a16:creationId xmlns:a16="http://schemas.microsoft.com/office/drawing/2014/main" xmlns="" id="{F07FBFB4-4590-4B6F-8E32-71735AB6007C}"/>
              </a:ext>
            </a:extLst>
          </p:cNvPr>
          <p:cNvSpPr txBox="1"/>
          <p:nvPr/>
        </p:nvSpPr>
        <p:spPr>
          <a:xfrm>
            <a:off x="3835683" y="4262988"/>
            <a:ext cx="1531188" cy="276999"/>
          </a:xfrm>
          <a:prstGeom prst="rect">
            <a:avLst/>
          </a:prstGeom>
          <a:noFill/>
        </p:spPr>
        <p:txBody>
          <a:bodyPr wrap="none" rtlCol="0">
            <a:spAutoFit/>
          </a:bodyPr>
          <a:lstStyle/>
          <a:p>
            <a:pPr algn="dist"/>
            <a:r>
              <a:rPr kumimoji="1" lang="ja-JP" altLang="en-US" sz="1200" b="1" spc="-150" dirty="0">
                <a:solidFill>
                  <a:srgbClr val="009900"/>
                </a:solidFill>
              </a:rPr>
              <a:t>アカウント情報の入力</a:t>
            </a:r>
          </a:p>
        </p:txBody>
      </p:sp>
      <p:sp>
        <p:nvSpPr>
          <p:cNvPr id="15" name="テキスト ボックス 14">
            <a:extLst>
              <a:ext uri="{FF2B5EF4-FFF2-40B4-BE49-F238E27FC236}">
                <a16:creationId xmlns:a16="http://schemas.microsoft.com/office/drawing/2014/main" xmlns="" id="{84DCC101-49C7-4509-8D6A-53AB739C727F}"/>
              </a:ext>
            </a:extLst>
          </p:cNvPr>
          <p:cNvSpPr txBox="1"/>
          <p:nvPr/>
        </p:nvSpPr>
        <p:spPr>
          <a:xfrm>
            <a:off x="7415031" y="4297313"/>
            <a:ext cx="1627369" cy="307777"/>
          </a:xfrm>
          <a:prstGeom prst="rect">
            <a:avLst/>
          </a:prstGeom>
          <a:noFill/>
        </p:spPr>
        <p:txBody>
          <a:bodyPr wrap="none" rtlCol="0">
            <a:spAutoFit/>
          </a:bodyPr>
          <a:lstStyle/>
          <a:p>
            <a:pPr algn="dist"/>
            <a:r>
              <a:rPr kumimoji="1" lang="ja-JP" altLang="en-US" sz="1400" b="1" spc="-150" dirty="0">
                <a:solidFill>
                  <a:srgbClr val="009900"/>
                </a:solidFill>
              </a:rPr>
              <a:t>アカウント登録完了</a:t>
            </a:r>
          </a:p>
        </p:txBody>
      </p:sp>
      <p:sp>
        <p:nvSpPr>
          <p:cNvPr id="16" name="テキスト ボックス 15">
            <a:extLst>
              <a:ext uri="{FF2B5EF4-FFF2-40B4-BE49-F238E27FC236}">
                <a16:creationId xmlns:a16="http://schemas.microsoft.com/office/drawing/2014/main" xmlns="" id="{ACE1EF7E-FB91-4846-9C0D-C7F7495AF1E8}"/>
              </a:ext>
            </a:extLst>
          </p:cNvPr>
          <p:cNvSpPr txBox="1"/>
          <p:nvPr/>
        </p:nvSpPr>
        <p:spPr>
          <a:xfrm>
            <a:off x="138895" y="1323320"/>
            <a:ext cx="524503" cy="523220"/>
          </a:xfrm>
          <a:prstGeom prst="rect">
            <a:avLst/>
          </a:prstGeom>
          <a:noFill/>
        </p:spPr>
        <p:txBody>
          <a:bodyPr wrap="none" rtlCol="0">
            <a:spAutoFit/>
          </a:bodyPr>
          <a:lstStyle/>
          <a:p>
            <a:pPr algn="dist"/>
            <a:r>
              <a:rPr kumimoji="1" lang="ja-JP" altLang="en-US" sz="2800" b="1" spc="-150" dirty="0">
                <a:solidFill>
                  <a:srgbClr val="009900"/>
                </a:solidFill>
              </a:rPr>
              <a:t>❶</a:t>
            </a:r>
          </a:p>
        </p:txBody>
      </p:sp>
      <p:sp>
        <p:nvSpPr>
          <p:cNvPr id="17" name="テキスト ボックス 16">
            <a:extLst>
              <a:ext uri="{FF2B5EF4-FFF2-40B4-BE49-F238E27FC236}">
                <a16:creationId xmlns:a16="http://schemas.microsoft.com/office/drawing/2014/main" xmlns="" id="{BABC17EC-ACF6-42F5-A6A5-D280EC799F12}"/>
              </a:ext>
            </a:extLst>
          </p:cNvPr>
          <p:cNvSpPr txBox="1"/>
          <p:nvPr/>
        </p:nvSpPr>
        <p:spPr>
          <a:xfrm>
            <a:off x="3369217" y="1336020"/>
            <a:ext cx="524503" cy="523220"/>
          </a:xfrm>
          <a:prstGeom prst="rect">
            <a:avLst/>
          </a:prstGeom>
          <a:noFill/>
        </p:spPr>
        <p:txBody>
          <a:bodyPr wrap="none" rtlCol="0">
            <a:spAutoFit/>
          </a:bodyPr>
          <a:lstStyle/>
          <a:p>
            <a:pPr algn="dist"/>
            <a:r>
              <a:rPr kumimoji="1" lang="ja-JP" altLang="en-US" sz="2800" b="1" spc="-150" dirty="0">
                <a:solidFill>
                  <a:srgbClr val="009900"/>
                </a:solidFill>
              </a:rPr>
              <a:t>❷</a:t>
            </a:r>
          </a:p>
        </p:txBody>
      </p:sp>
      <p:sp>
        <p:nvSpPr>
          <p:cNvPr id="18" name="テキスト ボックス 17">
            <a:extLst>
              <a:ext uri="{FF2B5EF4-FFF2-40B4-BE49-F238E27FC236}">
                <a16:creationId xmlns:a16="http://schemas.microsoft.com/office/drawing/2014/main" xmlns="" id="{0B3E393A-27BC-43C8-A199-D97D4A583029}"/>
              </a:ext>
            </a:extLst>
          </p:cNvPr>
          <p:cNvSpPr txBox="1"/>
          <p:nvPr/>
        </p:nvSpPr>
        <p:spPr>
          <a:xfrm>
            <a:off x="6632555" y="1361420"/>
            <a:ext cx="524503" cy="523220"/>
          </a:xfrm>
          <a:prstGeom prst="rect">
            <a:avLst/>
          </a:prstGeom>
          <a:noFill/>
        </p:spPr>
        <p:txBody>
          <a:bodyPr wrap="none" rtlCol="0">
            <a:spAutoFit/>
          </a:bodyPr>
          <a:lstStyle/>
          <a:p>
            <a:pPr algn="dist"/>
            <a:r>
              <a:rPr kumimoji="1" lang="ja-JP" altLang="en-US" sz="2800" b="1" spc="-150" dirty="0">
                <a:solidFill>
                  <a:srgbClr val="009900"/>
                </a:solidFill>
              </a:rPr>
              <a:t>❸</a:t>
            </a:r>
          </a:p>
        </p:txBody>
      </p:sp>
      <p:sp>
        <p:nvSpPr>
          <p:cNvPr id="19" name="テキスト ボックス 18">
            <a:extLst>
              <a:ext uri="{FF2B5EF4-FFF2-40B4-BE49-F238E27FC236}">
                <a16:creationId xmlns:a16="http://schemas.microsoft.com/office/drawing/2014/main" xmlns="" id="{27124307-1627-4A98-9A6F-B2AA5F75BC9F}"/>
              </a:ext>
            </a:extLst>
          </p:cNvPr>
          <p:cNvSpPr txBox="1"/>
          <p:nvPr/>
        </p:nvSpPr>
        <p:spPr>
          <a:xfrm>
            <a:off x="138895" y="4128988"/>
            <a:ext cx="524503" cy="523220"/>
          </a:xfrm>
          <a:prstGeom prst="rect">
            <a:avLst/>
          </a:prstGeom>
          <a:noFill/>
        </p:spPr>
        <p:txBody>
          <a:bodyPr wrap="none" rtlCol="0">
            <a:spAutoFit/>
          </a:bodyPr>
          <a:lstStyle/>
          <a:p>
            <a:pPr algn="dist"/>
            <a:r>
              <a:rPr kumimoji="1" lang="ja-JP" altLang="en-US" sz="2800" b="1" spc="-150" dirty="0">
                <a:solidFill>
                  <a:srgbClr val="009900"/>
                </a:solidFill>
              </a:rPr>
              <a:t>❹</a:t>
            </a:r>
          </a:p>
        </p:txBody>
      </p:sp>
      <p:sp>
        <p:nvSpPr>
          <p:cNvPr id="20" name="テキスト ボックス 19">
            <a:extLst>
              <a:ext uri="{FF2B5EF4-FFF2-40B4-BE49-F238E27FC236}">
                <a16:creationId xmlns:a16="http://schemas.microsoft.com/office/drawing/2014/main" xmlns="" id="{16480535-A346-4C84-A25B-8E17080F21D7}"/>
              </a:ext>
            </a:extLst>
          </p:cNvPr>
          <p:cNvSpPr txBox="1"/>
          <p:nvPr/>
        </p:nvSpPr>
        <p:spPr>
          <a:xfrm>
            <a:off x="3399929" y="4139287"/>
            <a:ext cx="524503" cy="523220"/>
          </a:xfrm>
          <a:prstGeom prst="rect">
            <a:avLst/>
          </a:prstGeom>
          <a:noFill/>
        </p:spPr>
        <p:txBody>
          <a:bodyPr wrap="none" rtlCol="0">
            <a:spAutoFit/>
          </a:bodyPr>
          <a:lstStyle/>
          <a:p>
            <a:pPr algn="dist"/>
            <a:r>
              <a:rPr kumimoji="1" lang="ja-JP" altLang="en-US" sz="2800" b="1" spc="-150" dirty="0">
                <a:solidFill>
                  <a:srgbClr val="009900"/>
                </a:solidFill>
              </a:rPr>
              <a:t>❺</a:t>
            </a:r>
          </a:p>
        </p:txBody>
      </p:sp>
      <p:sp>
        <p:nvSpPr>
          <p:cNvPr id="21" name="テキスト ボックス 20">
            <a:extLst>
              <a:ext uri="{FF2B5EF4-FFF2-40B4-BE49-F238E27FC236}">
                <a16:creationId xmlns:a16="http://schemas.microsoft.com/office/drawing/2014/main" xmlns="" id="{5AE37299-E39B-4071-A8F7-216A466B1959}"/>
              </a:ext>
            </a:extLst>
          </p:cNvPr>
          <p:cNvSpPr txBox="1"/>
          <p:nvPr/>
        </p:nvSpPr>
        <p:spPr>
          <a:xfrm>
            <a:off x="523349" y="1695559"/>
            <a:ext cx="2584997" cy="577081"/>
          </a:xfrm>
          <a:prstGeom prst="rect">
            <a:avLst/>
          </a:prstGeom>
          <a:noFill/>
        </p:spPr>
        <p:txBody>
          <a:bodyPr wrap="square" rtlCol="0">
            <a:spAutoFit/>
          </a:bodyPr>
          <a:lstStyle/>
          <a:p>
            <a:r>
              <a:rPr kumimoji="1" lang="ja-JP" altLang="en-US" sz="1050" dirty="0"/>
              <a:t>お持ちのパソコンやスマートフォンから新型コロナウィルスワクチン予約受付システムにアクセスします。</a:t>
            </a:r>
          </a:p>
        </p:txBody>
      </p:sp>
      <p:sp>
        <p:nvSpPr>
          <p:cNvPr id="22" name="テキスト ボックス 21">
            <a:extLst>
              <a:ext uri="{FF2B5EF4-FFF2-40B4-BE49-F238E27FC236}">
                <a16:creationId xmlns:a16="http://schemas.microsoft.com/office/drawing/2014/main" xmlns="" id="{A5832400-299D-44C0-BBB1-9BCFFA07E63C}"/>
              </a:ext>
            </a:extLst>
          </p:cNvPr>
          <p:cNvSpPr txBox="1"/>
          <p:nvPr/>
        </p:nvSpPr>
        <p:spPr>
          <a:xfrm>
            <a:off x="3702114" y="1638186"/>
            <a:ext cx="2584997" cy="707886"/>
          </a:xfrm>
          <a:prstGeom prst="rect">
            <a:avLst/>
          </a:prstGeom>
          <a:noFill/>
        </p:spPr>
        <p:txBody>
          <a:bodyPr wrap="square" rtlCol="0">
            <a:spAutoFit/>
          </a:bodyPr>
          <a:lstStyle/>
          <a:p>
            <a:r>
              <a:rPr kumimoji="1" lang="ja-JP" altLang="en-US" sz="1000" dirty="0"/>
              <a:t>同封されている接種券の青枠「自治体番号」「接種券番号」１６桁と接種されるかたの「生年月日」</a:t>
            </a:r>
            <a:r>
              <a:rPr kumimoji="1" lang="en-US" altLang="ja-JP" sz="1000" dirty="0"/>
              <a:t>4</a:t>
            </a:r>
            <a:r>
              <a:rPr kumimoji="1" lang="ja-JP" altLang="en-US" sz="1000" dirty="0"/>
              <a:t>桁を入力してログインします。</a:t>
            </a:r>
          </a:p>
        </p:txBody>
      </p:sp>
      <p:sp>
        <p:nvSpPr>
          <p:cNvPr id="23" name="テキスト ボックス 22">
            <a:extLst>
              <a:ext uri="{FF2B5EF4-FFF2-40B4-BE49-F238E27FC236}">
                <a16:creationId xmlns:a16="http://schemas.microsoft.com/office/drawing/2014/main" xmlns="" id="{DBC471BF-ADFB-4285-9A8F-76AEF92615ED}"/>
              </a:ext>
            </a:extLst>
          </p:cNvPr>
          <p:cNvSpPr txBox="1"/>
          <p:nvPr/>
        </p:nvSpPr>
        <p:spPr>
          <a:xfrm>
            <a:off x="7035489" y="1676554"/>
            <a:ext cx="2584997" cy="577081"/>
          </a:xfrm>
          <a:prstGeom prst="rect">
            <a:avLst/>
          </a:prstGeom>
          <a:noFill/>
        </p:spPr>
        <p:txBody>
          <a:bodyPr wrap="square" rtlCol="0">
            <a:spAutoFit/>
          </a:bodyPr>
          <a:lstStyle/>
          <a:p>
            <a:r>
              <a:rPr kumimoji="1" lang="ja-JP" altLang="en-US" sz="1050" dirty="0"/>
              <a:t>メールアドレスを入力し「確認メールを送信する」をクリックします。入力したメールアドレスに確認メールが届きます。</a:t>
            </a:r>
          </a:p>
        </p:txBody>
      </p:sp>
      <p:sp>
        <p:nvSpPr>
          <p:cNvPr id="24" name="テキスト ボックス 23">
            <a:extLst>
              <a:ext uri="{FF2B5EF4-FFF2-40B4-BE49-F238E27FC236}">
                <a16:creationId xmlns:a16="http://schemas.microsoft.com/office/drawing/2014/main" xmlns="" id="{FFC6F544-43F8-40A5-B7B5-5A776AEDCD74}"/>
              </a:ext>
            </a:extLst>
          </p:cNvPr>
          <p:cNvSpPr txBox="1"/>
          <p:nvPr/>
        </p:nvSpPr>
        <p:spPr>
          <a:xfrm>
            <a:off x="528146" y="4478991"/>
            <a:ext cx="2584997" cy="577081"/>
          </a:xfrm>
          <a:prstGeom prst="rect">
            <a:avLst/>
          </a:prstGeom>
          <a:noFill/>
        </p:spPr>
        <p:txBody>
          <a:bodyPr wrap="square" rtlCol="0">
            <a:spAutoFit/>
          </a:bodyPr>
          <a:lstStyle/>
          <a:p>
            <a:r>
              <a:rPr kumimoji="1" lang="ja-JP" altLang="en-US" sz="1050" dirty="0"/>
              <a:t>受信メールの</a:t>
            </a:r>
            <a:r>
              <a:rPr kumimoji="1" lang="en-US" altLang="ja-JP" sz="1050" dirty="0"/>
              <a:t>URL</a:t>
            </a:r>
            <a:r>
              <a:rPr kumimoji="1" lang="ja-JP" altLang="en-US" sz="1050" dirty="0"/>
              <a:t>からアクセスし、再度「自治体番号」「接種券番号」</a:t>
            </a:r>
            <a:r>
              <a:rPr kumimoji="1" lang="en-US" altLang="ja-JP" sz="1050" dirty="0"/>
              <a:t>16</a:t>
            </a:r>
            <a:r>
              <a:rPr kumimoji="1" lang="ja-JP" altLang="en-US" sz="1050" dirty="0"/>
              <a:t>桁と「生年月日」</a:t>
            </a:r>
            <a:r>
              <a:rPr kumimoji="1" lang="en-US" altLang="ja-JP" sz="1050" dirty="0"/>
              <a:t>4</a:t>
            </a:r>
            <a:r>
              <a:rPr kumimoji="1" lang="ja-JP" altLang="en-US" sz="1050" dirty="0"/>
              <a:t>桁を入力します。</a:t>
            </a:r>
          </a:p>
        </p:txBody>
      </p:sp>
      <p:sp>
        <p:nvSpPr>
          <p:cNvPr id="25" name="テキスト ボックス 24">
            <a:extLst>
              <a:ext uri="{FF2B5EF4-FFF2-40B4-BE49-F238E27FC236}">
                <a16:creationId xmlns:a16="http://schemas.microsoft.com/office/drawing/2014/main" xmlns="" id="{48B35FF0-7F08-4FAD-A767-6F01585CF02E}"/>
              </a:ext>
            </a:extLst>
          </p:cNvPr>
          <p:cNvSpPr txBox="1"/>
          <p:nvPr/>
        </p:nvSpPr>
        <p:spPr>
          <a:xfrm>
            <a:off x="3785769" y="4492242"/>
            <a:ext cx="2584997" cy="530915"/>
          </a:xfrm>
          <a:prstGeom prst="rect">
            <a:avLst/>
          </a:prstGeom>
          <a:noFill/>
        </p:spPr>
        <p:txBody>
          <a:bodyPr wrap="square" rtlCol="0">
            <a:spAutoFit/>
          </a:bodyPr>
          <a:lstStyle/>
          <a:p>
            <a:r>
              <a:rPr kumimoji="1" lang="ja-JP" altLang="en-US" sz="1050" dirty="0"/>
              <a:t>接種されるかたの情報を入力します。</a:t>
            </a:r>
            <a:endParaRPr kumimoji="1" lang="en-US" altLang="ja-JP" sz="1050" dirty="0"/>
          </a:p>
          <a:p>
            <a:r>
              <a:rPr kumimoji="1" lang="en-US" altLang="ja-JP" sz="900" dirty="0"/>
              <a:t>※</a:t>
            </a:r>
            <a:r>
              <a:rPr kumimoji="1" lang="ja-JP" altLang="en-US" sz="900" dirty="0"/>
              <a:t>自治体の設定により表示項目は異なります。　</a:t>
            </a:r>
            <a:endParaRPr kumimoji="1" lang="en-US" altLang="ja-JP" sz="900" dirty="0"/>
          </a:p>
          <a:p>
            <a:r>
              <a:rPr kumimoji="1" lang="en-US" altLang="ja-JP" sz="900" dirty="0"/>
              <a:t>※</a:t>
            </a:r>
            <a:r>
              <a:rPr kumimoji="1" lang="ja-JP" altLang="en-US" sz="900" dirty="0"/>
              <a:t>登録した内容はマイページから変更可能です。</a:t>
            </a:r>
          </a:p>
        </p:txBody>
      </p:sp>
      <p:sp>
        <p:nvSpPr>
          <p:cNvPr id="26" name="矢印: 右 25">
            <a:extLst>
              <a:ext uri="{FF2B5EF4-FFF2-40B4-BE49-F238E27FC236}">
                <a16:creationId xmlns:a16="http://schemas.microsoft.com/office/drawing/2014/main" xmlns="" id="{D97D327A-535F-4746-8714-CE6C0C13C9E0}"/>
              </a:ext>
            </a:extLst>
          </p:cNvPr>
          <p:cNvSpPr/>
          <p:nvPr/>
        </p:nvSpPr>
        <p:spPr>
          <a:xfrm>
            <a:off x="3122278" y="2498766"/>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xmlns="" id="{1A94E21A-F00E-4834-89C6-97827A6CB47C}"/>
              </a:ext>
            </a:extLst>
          </p:cNvPr>
          <p:cNvSpPr/>
          <p:nvPr/>
        </p:nvSpPr>
        <p:spPr>
          <a:xfrm>
            <a:off x="6350634" y="2485753"/>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xmlns="" id="{4F96138D-5F07-47B0-9D0C-E8C61E7F3B1E}"/>
              </a:ext>
            </a:extLst>
          </p:cNvPr>
          <p:cNvSpPr/>
          <p:nvPr/>
        </p:nvSpPr>
        <p:spPr>
          <a:xfrm>
            <a:off x="176655" y="5295664"/>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xmlns="" id="{69C67B3E-1C4C-43BC-BD3D-88C6CAC3ED7F}"/>
              </a:ext>
            </a:extLst>
          </p:cNvPr>
          <p:cNvSpPr/>
          <p:nvPr/>
        </p:nvSpPr>
        <p:spPr>
          <a:xfrm>
            <a:off x="3155066" y="5292197"/>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xmlns="" id="{66172CB7-27A6-4B7A-B0CD-7E309DBD2A97}"/>
              </a:ext>
            </a:extLst>
          </p:cNvPr>
          <p:cNvSpPr/>
          <p:nvPr/>
        </p:nvSpPr>
        <p:spPr>
          <a:xfrm>
            <a:off x="6442929" y="5301777"/>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xmlns="" id="{9475ABA3-61DE-45BD-94C1-5E4809E1BD56}"/>
              </a:ext>
            </a:extLst>
          </p:cNvPr>
          <p:cNvSpPr txBox="1"/>
          <p:nvPr/>
        </p:nvSpPr>
        <p:spPr>
          <a:xfrm>
            <a:off x="467230" y="3389735"/>
            <a:ext cx="2584997" cy="415498"/>
          </a:xfrm>
          <a:prstGeom prst="rect">
            <a:avLst/>
          </a:prstGeom>
          <a:noFill/>
        </p:spPr>
        <p:txBody>
          <a:bodyPr wrap="square" rtlCol="0">
            <a:spAutoFit/>
          </a:bodyPr>
          <a:lstStyle/>
          <a:p>
            <a:r>
              <a:rPr kumimoji="1" lang="en-US" altLang="ja-JP" sz="1050" dirty="0"/>
              <a:t>【URL : </a:t>
            </a:r>
            <a:r>
              <a:rPr lang="en-US" altLang="ja-JP" sz="1050" dirty="0">
                <a:hlinkClick r:id="rId3"/>
              </a:rPr>
              <a:t>https://v-yoyaku.jp/120001-choseigunshi</a:t>
            </a:r>
            <a:r>
              <a:rPr kumimoji="1" lang="en-US" altLang="ja-JP" sz="1050" dirty="0"/>
              <a:t>】</a:t>
            </a:r>
            <a:endParaRPr kumimoji="1" lang="ja-JP" altLang="en-US" sz="1050" dirty="0"/>
          </a:p>
        </p:txBody>
      </p:sp>
      <p:sp>
        <p:nvSpPr>
          <p:cNvPr id="32" name="テキスト ボックス 31">
            <a:extLst>
              <a:ext uri="{FF2B5EF4-FFF2-40B4-BE49-F238E27FC236}">
                <a16:creationId xmlns:a16="http://schemas.microsoft.com/office/drawing/2014/main" xmlns="" id="{22B1F83F-6018-40B0-8658-280016F88D5D}"/>
              </a:ext>
            </a:extLst>
          </p:cNvPr>
          <p:cNvSpPr txBox="1"/>
          <p:nvPr/>
        </p:nvSpPr>
        <p:spPr>
          <a:xfrm>
            <a:off x="7244366" y="6363900"/>
            <a:ext cx="1467068" cy="307777"/>
          </a:xfrm>
          <a:prstGeom prst="rect">
            <a:avLst/>
          </a:prstGeom>
          <a:noFill/>
        </p:spPr>
        <p:txBody>
          <a:bodyPr wrap="none" rtlCol="0">
            <a:spAutoFit/>
          </a:bodyPr>
          <a:lstStyle/>
          <a:p>
            <a:pPr algn="dist"/>
            <a:r>
              <a:rPr kumimoji="1" lang="ja-JP" altLang="en-US" sz="1400" b="1" spc="-150" dirty="0">
                <a:solidFill>
                  <a:srgbClr val="009900"/>
                </a:solidFill>
              </a:rPr>
              <a:t>予約手順は次頁へ</a:t>
            </a:r>
          </a:p>
        </p:txBody>
      </p:sp>
      <p:sp>
        <p:nvSpPr>
          <p:cNvPr id="34" name="二等辺三角形 33">
            <a:extLst>
              <a:ext uri="{FF2B5EF4-FFF2-40B4-BE49-F238E27FC236}">
                <a16:creationId xmlns:a16="http://schemas.microsoft.com/office/drawing/2014/main" xmlns="" id="{793185D3-A703-4E5F-AF28-8DB53FBB3220}"/>
              </a:ext>
            </a:extLst>
          </p:cNvPr>
          <p:cNvSpPr/>
          <p:nvPr/>
        </p:nvSpPr>
        <p:spPr>
          <a:xfrm rot="5400000">
            <a:off x="8653121" y="6441260"/>
            <a:ext cx="286475" cy="136482"/>
          </a:xfrm>
          <a:prstGeom prst="triangl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xmlns="" id="{3CBE21B1-6227-49A5-83C6-88EF45A23914}"/>
              </a:ext>
            </a:extLst>
          </p:cNvPr>
          <p:cNvSpPr/>
          <p:nvPr/>
        </p:nvSpPr>
        <p:spPr>
          <a:xfrm rot="5400000">
            <a:off x="8830921" y="6441260"/>
            <a:ext cx="286475" cy="136482"/>
          </a:xfrm>
          <a:prstGeom prst="triangl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xmlns="" id="{9DD08761-31ED-495C-9EB6-053B5DDD4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886" y="3093366"/>
            <a:ext cx="2338417" cy="688599"/>
          </a:xfrm>
          <a:prstGeom prst="rect">
            <a:avLst/>
          </a:prstGeom>
        </p:spPr>
      </p:pic>
      <p:pic>
        <p:nvPicPr>
          <p:cNvPr id="39" name="図 38">
            <a:extLst>
              <a:ext uri="{FF2B5EF4-FFF2-40B4-BE49-F238E27FC236}">
                <a16:creationId xmlns:a16="http://schemas.microsoft.com/office/drawing/2014/main" xmlns="" id="{A0C5718B-5F5B-4856-AA00-967B93ADD8F7}"/>
              </a:ext>
            </a:extLst>
          </p:cNvPr>
          <p:cNvPicPr>
            <a:picLocks noChangeAspect="1"/>
          </p:cNvPicPr>
          <p:nvPr/>
        </p:nvPicPr>
        <p:blipFill rotWithShape="1">
          <a:blip r:embed="rId5">
            <a:extLst>
              <a:ext uri="{28A0092B-C50C-407E-A947-70E740481C1C}">
                <a14:useLocalDpi xmlns:a14="http://schemas.microsoft.com/office/drawing/2010/main" val="0"/>
              </a:ext>
            </a:extLst>
          </a:blip>
          <a:srcRect t="56708" r="29505"/>
          <a:stretch/>
        </p:blipFill>
        <p:spPr>
          <a:xfrm>
            <a:off x="6913636" y="2540108"/>
            <a:ext cx="2584994" cy="1133923"/>
          </a:xfrm>
          <a:prstGeom prst="rect">
            <a:avLst/>
          </a:prstGeom>
        </p:spPr>
      </p:pic>
      <p:pic>
        <p:nvPicPr>
          <p:cNvPr id="41" name="図 40">
            <a:extLst>
              <a:ext uri="{FF2B5EF4-FFF2-40B4-BE49-F238E27FC236}">
                <a16:creationId xmlns:a16="http://schemas.microsoft.com/office/drawing/2014/main" xmlns="" id="{C99F5C79-2628-4AB8-BDD4-906079A05E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923" r="29240" b="-1"/>
          <a:stretch/>
        </p:blipFill>
        <p:spPr>
          <a:xfrm>
            <a:off x="733395" y="5431475"/>
            <a:ext cx="2199994" cy="1091135"/>
          </a:xfrm>
          <a:prstGeom prst="rect">
            <a:avLst/>
          </a:prstGeom>
        </p:spPr>
      </p:pic>
      <p:sp>
        <p:nvSpPr>
          <p:cNvPr id="42" name="正方形/長方形 41">
            <a:extLst>
              <a:ext uri="{FF2B5EF4-FFF2-40B4-BE49-F238E27FC236}">
                <a16:creationId xmlns:a16="http://schemas.microsoft.com/office/drawing/2014/main" xmlns="" id="{BCA82BBF-7CAA-4D7E-8E5C-6C38C0775253}"/>
              </a:ext>
            </a:extLst>
          </p:cNvPr>
          <p:cNvSpPr/>
          <p:nvPr/>
        </p:nvSpPr>
        <p:spPr>
          <a:xfrm>
            <a:off x="1128412" y="2316451"/>
            <a:ext cx="1041400" cy="9960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xmlns="" id="{E1D18B66-1855-49C2-BA58-142253F643D3}"/>
              </a:ext>
            </a:extLst>
          </p:cNvPr>
          <p:cNvSpPr/>
          <p:nvPr/>
        </p:nvSpPr>
        <p:spPr>
          <a:xfrm>
            <a:off x="1302781" y="2451021"/>
            <a:ext cx="736600" cy="726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lumMod val="65000"/>
                    <a:lumOff val="35000"/>
                  </a:schemeClr>
                </a:solidFill>
              </a:rPr>
              <a:t>QR</a:t>
            </a:r>
            <a:r>
              <a:rPr kumimoji="1" lang="ja-JP" altLang="en-US" sz="1400" dirty="0">
                <a:solidFill>
                  <a:schemeClr val="tx1">
                    <a:lumMod val="65000"/>
                    <a:lumOff val="35000"/>
                  </a:schemeClr>
                </a:solidFill>
              </a:rPr>
              <a:t>コード</a:t>
            </a:r>
          </a:p>
        </p:txBody>
      </p:sp>
      <p:cxnSp>
        <p:nvCxnSpPr>
          <p:cNvPr id="45" name="直線コネクタ 44">
            <a:extLst>
              <a:ext uri="{FF2B5EF4-FFF2-40B4-BE49-F238E27FC236}">
                <a16:creationId xmlns:a16="http://schemas.microsoft.com/office/drawing/2014/main" xmlns="" id="{E95E6C2F-EF8A-4F4A-A57C-DBB4EBEAAA28}"/>
              </a:ext>
            </a:extLst>
          </p:cNvPr>
          <p:cNvCxnSpPr/>
          <p:nvPr/>
        </p:nvCxnSpPr>
        <p:spPr>
          <a:xfrm>
            <a:off x="198472" y="1305699"/>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xmlns="" id="{0D8EC55C-AE12-41A8-A623-9AE2A2AE4673}"/>
              </a:ext>
            </a:extLst>
          </p:cNvPr>
          <p:cNvCxnSpPr/>
          <p:nvPr/>
        </p:nvCxnSpPr>
        <p:spPr>
          <a:xfrm>
            <a:off x="446661" y="4139287"/>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BB6B8339-1FBC-4ACF-8C5B-1159DDC8C80E}"/>
              </a:ext>
            </a:extLst>
          </p:cNvPr>
          <p:cNvCxnSpPr/>
          <p:nvPr/>
        </p:nvCxnSpPr>
        <p:spPr>
          <a:xfrm>
            <a:off x="215900" y="6720076"/>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xmlns="" id="{AF3B644F-C8CF-43F4-B4EC-BE2DE0AE5802}"/>
              </a:ext>
            </a:extLst>
          </p:cNvPr>
          <p:cNvSpPr txBox="1"/>
          <p:nvPr/>
        </p:nvSpPr>
        <p:spPr>
          <a:xfrm>
            <a:off x="580995" y="5088600"/>
            <a:ext cx="1996059" cy="276999"/>
          </a:xfrm>
          <a:prstGeom prst="rect">
            <a:avLst/>
          </a:prstGeom>
          <a:noFill/>
        </p:spPr>
        <p:txBody>
          <a:bodyPr wrap="square" rtlCol="0">
            <a:spAutoFit/>
          </a:bodyPr>
          <a:lstStyle/>
          <a:p>
            <a:r>
              <a:rPr kumimoji="1" lang="ja-JP" altLang="en-US" sz="1050" dirty="0"/>
              <a:t>受信メール　</a:t>
            </a:r>
            <a:r>
              <a:rPr kumimoji="1" lang="en-US" altLang="ja-JP" sz="1200" b="1" dirty="0">
                <a:solidFill>
                  <a:srgbClr val="009900"/>
                </a:solidFill>
              </a:rPr>
              <a:t>URL</a:t>
            </a:r>
            <a:endParaRPr kumimoji="1" lang="ja-JP" altLang="en-US" sz="1200" b="1" dirty="0">
              <a:solidFill>
                <a:srgbClr val="009900"/>
              </a:solidFill>
            </a:endParaRPr>
          </a:p>
        </p:txBody>
      </p:sp>
      <p:sp>
        <p:nvSpPr>
          <p:cNvPr id="50" name="矢印: 上カーブ 49">
            <a:extLst>
              <a:ext uri="{FF2B5EF4-FFF2-40B4-BE49-F238E27FC236}">
                <a16:creationId xmlns:a16="http://schemas.microsoft.com/office/drawing/2014/main" xmlns="" id="{51E91BDA-E63C-4848-B3BB-F3DB0205F993}"/>
              </a:ext>
            </a:extLst>
          </p:cNvPr>
          <p:cNvSpPr/>
          <p:nvPr/>
        </p:nvSpPr>
        <p:spPr>
          <a:xfrm rot="4419628">
            <a:off x="510878" y="5558176"/>
            <a:ext cx="654489" cy="286088"/>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2" name="図 51">
            <a:extLst>
              <a:ext uri="{FF2B5EF4-FFF2-40B4-BE49-F238E27FC236}">
                <a16:creationId xmlns:a16="http://schemas.microsoft.com/office/drawing/2014/main" xmlns="" id="{782D042E-F2BD-43D8-92B1-4D3CF75B32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7165" y="5042911"/>
            <a:ext cx="2503469" cy="1435234"/>
          </a:xfrm>
          <a:prstGeom prst="rect">
            <a:avLst/>
          </a:prstGeom>
        </p:spPr>
      </p:pic>
      <p:pic>
        <p:nvPicPr>
          <p:cNvPr id="54" name="図 53">
            <a:extLst>
              <a:ext uri="{FF2B5EF4-FFF2-40B4-BE49-F238E27FC236}">
                <a16:creationId xmlns:a16="http://schemas.microsoft.com/office/drawing/2014/main" xmlns="" id="{A10CF9E3-B49C-45A9-9A91-76946497BB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3888" y="4869129"/>
            <a:ext cx="2584998" cy="1442740"/>
          </a:xfrm>
          <a:prstGeom prst="rect">
            <a:avLst/>
          </a:prstGeom>
        </p:spPr>
      </p:pic>
      <p:sp>
        <p:nvSpPr>
          <p:cNvPr id="57" name="正方形/長方形 56">
            <a:extLst>
              <a:ext uri="{FF2B5EF4-FFF2-40B4-BE49-F238E27FC236}">
                <a16:creationId xmlns:a16="http://schemas.microsoft.com/office/drawing/2014/main" xmlns="" id="{DEB0BDC9-5DAC-46CF-9FCB-039391A80174}"/>
              </a:ext>
            </a:extLst>
          </p:cNvPr>
          <p:cNvSpPr/>
          <p:nvPr/>
        </p:nvSpPr>
        <p:spPr>
          <a:xfrm>
            <a:off x="3747669" y="2562928"/>
            <a:ext cx="1858754" cy="107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矢印コネクタ 58">
            <a:extLst>
              <a:ext uri="{FF2B5EF4-FFF2-40B4-BE49-F238E27FC236}">
                <a16:creationId xmlns:a16="http://schemas.microsoft.com/office/drawing/2014/main" xmlns="" id="{45E7563B-8D30-4B1B-A7F8-129DDA4A4C15}"/>
              </a:ext>
            </a:extLst>
          </p:cNvPr>
          <p:cNvCxnSpPr>
            <a:cxnSpLocks/>
            <a:stCxn id="57" idx="2"/>
          </p:cNvCxnSpPr>
          <p:nvPr/>
        </p:nvCxnSpPr>
        <p:spPr>
          <a:xfrm>
            <a:off x="4677046" y="2670177"/>
            <a:ext cx="275953" cy="7166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吹き出し: 四角形 65">
            <a:extLst>
              <a:ext uri="{FF2B5EF4-FFF2-40B4-BE49-F238E27FC236}">
                <a16:creationId xmlns:a16="http://schemas.microsoft.com/office/drawing/2014/main" xmlns="" id="{E50A5791-A5FC-4363-8493-70B700C5D402}"/>
              </a:ext>
            </a:extLst>
          </p:cNvPr>
          <p:cNvSpPr/>
          <p:nvPr/>
        </p:nvSpPr>
        <p:spPr>
          <a:xfrm>
            <a:off x="3155066" y="3783537"/>
            <a:ext cx="1922944" cy="279282"/>
          </a:xfrm>
          <a:prstGeom prst="wedgeRectCallout">
            <a:avLst>
              <a:gd name="adj1" fmla="val 25785"/>
              <a:gd name="adj2" fmla="val -115109"/>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lumMod val="50000"/>
                    <a:lumOff val="50000"/>
                  </a:schemeClr>
                </a:solidFill>
              </a:rPr>
              <a:t>例　</a:t>
            </a:r>
            <a:r>
              <a:rPr kumimoji="1" lang="en-US" altLang="ja-JP" sz="1050" dirty="0">
                <a:solidFill>
                  <a:schemeClr val="tx1">
                    <a:lumMod val="50000"/>
                    <a:lumOff val="50000"/>
                  </a:schemeClr>
                </a:solidFill>
              </a:rPr>
              <a:t>1983</a:t>
            </a:r>
            <a:r>
              <a:rPr kumimoji="1" lang="ja-JP" altLang="en-US" sz="1050" dirty="0">
                <a:solidFill>
                  <a:schemeClr val="tx1">
                    <a:lumMod val="50000"/>
                    <a:lumOff val="50000"/>
                  </a:schemeClr>
                </a:solidFill>
              </a:rPr>
              <a:t>年</a:t>
            </a:r>
            <a:r>
              <a:rPr kumimoji="1" lang="en-US" altLang="ja-JP" sz="1050" dirty="0">
                <a:solidFill>
                  <a:schemeClr val="tx1">
                    <a:lumMod val="50000"/>
                    <a:lumOff val="50000"/>
                  </a:schemeClr>
                </a:solidFill>
              </a:rPr>
              <a:t>9</a:t>
            </a:r>
            <a:r>
              <a:rPr kumimoji="1" lang="ja-JP" altLang="en-US" sz="1050" dirty="0">
                <a:solidFill>
                  <a:schemeClr val="tx1">
                    <a:lumMod val="50000"/>
                    <a:lumOff val="50000"/>
                  </a:schemeClr>
                </a:solidFill>
              </a:rPr>
              <a:t>月</a:t>
            </a:r>
            <a:r>
              <a:rPr kumimoji="1" lang="en-US" altLang="ja-JP" sz="1050" dirty="0">
                <a:solidFill>
                  <a:schemeClr val="tx1">
                    <a:lumMod val="50000"/>
                    <a:lumOff val="50000"/>
                  </a:schemeClr>
                </a:solidFill>
              </a:rPr>
              <a:t>3</a:t>
            </a:r>
            <a:r>
              <a:rPr kumimoji="1" lang="ja-JP" altLang="en-US" sz="1050" dirty="0">
                <a:solidFill>
                  <a:schemeClr val="tx1">
                    <a:lumMod val="50000"/>
                    <a:lumOff val="50000"/>
                  </a:schemeClr>
                </a:solidFill>
              </a:rPr>
              <a:t>日生まれ</a:t>
            </a:r>
            <a:endParaRPr kumimoji="1" lang="en-US" altLang="ja-JP" sz="1050" dirty="0">
              <a:solidFill>
                <a:schemeClr val="tx1">
                  <a:lumMod val="50000"/>
                  <a:lumOff val="50000"/>
                </a:schemeClr>
              </a:solidFill>
            </a:endParaRPr>
          </a:p>
          <a:p>
            <a:pPr algn="ctr"/>
            <a:r>
              <a:rPr kumimoji="1" lang="ja-JP" altLang="en-US" sz="1050" dirty="0">
                <a:solidFill>
                  <a:schemeClr val="tx1">
                    <a:lumMod val="50000"/>
                    <a:lumOff val="50000"/>
                  </a:schemeClr>
                </a:solidFill>
              </a:rPr>
              <a:t>⇒</a:t>
            </a:r>
            <a:r>
              <a:rPr kumimoji="1" lang="en-US" altLang="ja-JP" sz="1050" dirty="0">
                <a:solidFill>
                  <a:schemeClr val="tx1">
                    <a:lumMod val="50000"/>
                    <a:lumOff val="50000"/>
                  </a:schemeClr>
                </a:solidFill>
              </a:rPr>
              <a:t>0903</a:t>
            </a:r>
          </a:p>
        </p:txBody>
      </p:sp>
      <p:sp>
        <p:nvSpPr>
          <p:cNvPr id="68" name="テキスト ボックス 67">
            <a:extLst>
              <a:ext uri="{FF2B5EF4-FFF2-40B4-BE49-F238E27FC236}">
                <a16:creationId xmlns:a16="http://schemas.microsoft.com/office/drawing/2014/main" xmlns="" id="{8992D6F1-E693-42C1-B33D-C8F241F1D84B}"/>
              </a:ext>
            </a:extLst>
          </p:cNvPr>
          <p:cNvSpPr txBox="1"/>
          <p:nvPr/>
        </p:nvSpPr>
        <p:spPr>
          <a:xfrm>
            <a:off x="5606423" y="2370271"/>
            <a:ext cx="680688" cy="253916"/>
          </a:xfrm>
          <a:prstGeom prst="rect">
            <a:avLst/>
          </a:prstGeom>
          <a:noFill/>
        </p:spPr>
        <p:txBody>
          <a:bodyPr wrap="square" rtlCol="0">
            <a:spAutoFit/>
          </a:bodyPr>
          <a:lstStyle/>
          <a:p>
            <a:r>
              <a:rPr kumimoji="1" lang="ja-JP" altLang="en-US" sz="1050" dirty="0"/>
              <a:t>接種券</a:t>
            </a:r>
          </a:p>
        </p:txBody>
      </p:sp>
      <p:sp>
        <p:nvSpPr>
          <p:cNvPr id="53" name="テキスト ボックス 52">
            <a:extLst>
              <a:ext uri="{FF2B5EF4-FFF2-40B4-BE49-F238E27FC236}">
                <a16:creationId xmlns:a16="http://schemas.microsoft.com/office/drawing/2014/main" xmlns="" id="{76B46E4E-A04A-4E07-90A6-FB18DA70E880}"/>
              </a:ext>
            </a:extLst>
          </p:cNvPr>
          <p:cNvSpPr txBox="1"/>
          <p:nvPr/>
        </p:nvSpPr>
        <p:spPr>
          <a:xfrm>
            <a:off x="7144395" y="4632979"/>
            <a:ext cx="1999606" cy="253916"/>
          </a:xfrm>
          <a:prstGeom prst="rect">
            <a:avLst/>
          </a:prstGeom>
          <a:noFill/>
        </p:spPr>
        <p:txBody>
          <a:bodyPr wrap="square" rtlCol="0">
            <a:spAutoFit/>
          </a:bodyPr>
          <a:lstStyle/>
          <a:p>
            <a:r>
              <a:rPr kumimoji="1" lang="ja-JP" altLang="en-US" sz="1050" dirty="0"/>
              <a:t>マイページが表示されます。</a:t>
            </a:r>
            <a:endParaRPr kumimoji="1" lang="ja-JP" altLang="en-US" sz="900" dirty="0"/>
          </a:p>
        </p:txBody>
      </p:sp>
      <p:sp>
        <p:nvSpPr>
          <p:cNvPr id="36" name="正方形/長方形 35"/>
          <p:cNvSpPr/>
          <p:nvPr/>
        </p:nvSpPr>
        <p:spPr>
          <a:xfrm>
            <a:off x="5107086" y="2432136"/>
            <a:ext cx="506393" cy="1143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xmlns="" id="{D7EFC39D-F575-4BC6-90FF-429B6C1727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8681" y="2358985"/>
            <a:ext cx="894940" cy="894940"/>
          </a:xfrm>
          <a:prstGeom prst="rect">
            <a:avLst/>
          </a:prstGeom>
          <a:ln>
            <a:noFill/>
          </a:ln>
        </p:spPr>
      </p:pic>
    </p:spTree>
    <p:extLst>
      <p:ext uri="{BB962C8B-B14F-4D97-AF65-F5344CB8AC3E}">
        <p14:creationId xmlns:p14="http://schemas.microsoft.com/office/powerpoint/2010/main" val="318517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正方形/長方形 120">
            <a:extLst>
              <a:ext uri="{FF2B5EF4-FFF2-40B4-BE49-F238E27FC236}">
                <a16:creationId xmlns:a16="http://schemas.microsoft.com/office/drawing/2014/main" xmlns="" id="{02BD2E2A-E6BA-4D7E-BDEE-056A9F59EA24}"/>
              </a:ext>
            </a:extLst>
          </p:cNvPr>
          <p:cNvSpPr/>
          <p:nvPr/>
        </p:nvSpPr>
        <p:spPr>
          <a:xfrm>
            <a:off x="5074032" y="4213494"/>
            <a:ext cx="4693072" cy="24864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a:extLst>
              <a:ext uri="{FF2B5EF4-FFF2-40B4-BE49-F238E27FC236}">
                <a16:creationId xmlns:a16="http://schemas.microsoft.com/office/drawing/2014/main" xmlns="" id="{BE2FA362-E24A-4C1A-81D3-62BCEFC443F2}"/>
              </a:ext>
            </a:extLst>
          </p:cNvPr>
          <p:cNvPicPr>
            <a:picLocks noChangeAspect="1"/>
          </p:cNvPicPr>
          <p:nvPr/>
        </p:nvPicPr>
        <p:blipFill rotWithShape="1">
          <a:blip r:embed="rId2"/>
          <a:srcRect t="16327" r="30379" b="45465"/>
          <a:stretch/>
        </p:blipFill>
        <p:spPr>
          <a:xfrm>
            <a:off x="7599368" y="5106312"/>
            <a:ext cx="2137645" cy="1350667"/>
          </a:xfrm>
          <a:prstGeom prst="rect">
            <a:avLst/>
          </a:prstGeom>
        </p:spPr>
      </p:pic>
      <p:pic>
        <p:nvPicPr>
          <p:cNvPr id="78" name="図 77">
            <a:extLst>
              <a:ext uri="{FF2B5EF4-FFF2-40B4-BE49-F238E27FC236}">
                <a16:creationId xmlns:a16="http://schemas.microsoft.com/office/drawing/2014/main" xmlns="" id="{36C1D746-75E2-442E-8F39-D82E8D868242}"/>
              </a:ext>
            </a:extLst>
          </p:cNvPr>
          <p:cNvPicPr>
            <a:picLocks noChangeAspect="1"/>
          </p:cNvPicPr>
          <p:nvPr/>
        </p:nvPicPr>
        <p:blipFill rotWithShape="1">
          <a:blip r:embed="rId3"/>
          <a:srcRect t="19018" r="35044" b="36588"/>
          <a:stretch/>
        </p:blipFill>
        <p:spPr>
          <a:xfrm>
            <a:off x="487192" y="5035364"/>
            <a:ext cx="2065453" cy="1560012"/>
          </a:xfrm>
          <a:prstGeom prst="rect">
            <a:avLst/>
          </a:prstGeom>
        </p:spPr>
      </p:pic>
      <p:sp>
        <p:nvSpPr>
          <p:cNvPr id="63" name="正方形/長方形 62">
            <a:extLst>
              <a:ext uri="{FF2B5EF4-FFF2-40B4-BE49-F238E27FC236}">
                <a16:creationId xmlns:a16="http://schemas.microsoft.com/office/drawing/2014/main" xmlns="" id="{B71AE05B-5B8E-4836-9256-EA3AD9E4C480}"/>
              </a:ext>
            </a:extLst>
          </p:cNvPr>
          <p:cNvSpPr/>
          <p:nvPr/>
        </p:nvSpPr>
        <p:spPr>
          <a:xfrm>
            <a:off x="5074032" y="4213494"/>
            <a:ext cx="4693072" cy="26778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xmlns="" id="{75307C23-1D03-4DE5-9A33-449249F1D018}"/>
              </a:ext>
            </a:extLst>
          </p:cNvPr>
          <p:cNvSpPr/>
          <p:nvPr/>
        </p:nvSpPr>
        <p:spPr>
          <a:xfrm>
            <a:off x="3077199" y="4262988"/>
            <a:ext cx="1678975" cy="2903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CFD36C21-2B28-4B9D-8636-8CE1C63B59EE}"/>
              </a:ext>
            </a:extLst>
          </p:cNvPr>
          <p:cNvSpPr/>
          <p:nvPr/>
        </p:nvSpPr>
        <p:spPr>
          <a:xfrm>
            <a:off x="0" y="0"/>
            <a:ext cx="9906000" cy="850900"/>
          </a:xfrm>
          <a:prstGeom prst="rect">
            <a:avLst/>
          </a:prstGeom>
          <a:gradFill flip="none" rotWithShape="1">
            <a:gsLst>
              <a:gs pos="0">
                <a:schemeClr val="accent6">
                  <a:lumMod val="72000"/>
                  <a:lumOff val="28000"/>
                </a:schemeClr>
              </a:gs>
              <a:gs pos="50000">
                <a:schemeClr val="accent6">
                  <a:lumMod val="40000"/>
                  <a:lumOff val="60000"/>
                </a:schemeClr>
              </a:gs>
              <a:gs pos="100000">
                <a:schemeClr val="accent6">
                  <a:lumMod val="20000"/>
                  <a:lumOff val="80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44B80307-411A-4630-9506-03D2CBF64356}"/>
              </a:ext>
            </a:extLst>
          </p:cNvPr>
          <p:cNvSpPr txBox="1"/>
          <p:nvPr/>
        </p:nvSpPr>
        <p:spPr>
          <a:xfrm>
            <a:off x="483046" y="100920"/>
            <a:ext cx="5211683" cy="615553"/>
          </a:xfrm>
          <a:prstGeom prst="rect">
            <a:avLst/>
          </a:prstGeom>
          <a:noFill/>
        </p:spPr>
        <p:txBody>
          <a:bodyPr wrap="none" rtlCol="0">
            <a:spAutoFit/>
          </a:bodyPr>
          <a:lstStyle/>
          <a:p>
            <a:r>
              <a:rPr kumimoji="1" lang="ja-JP" altLang="en-US" sz="1200" dirty="0"/>
              <a:t>〇予約票の出力について</a:t>
            </a:r>
            <a:r>
              <a:rPr kumimoji="1" lang="ja-JP" altLang="en-US" sz="1000" dirty="0"/>
              <a:t>（予約票を接種会場にお持ちいただく必要はありません）</a:t>
            </a:r>
            <a:endParaRPr kumimoji="1" lang="en-US" altLang="ja-JP" sz="1000" dirty="0"/>
          </a:p>
          <a:p>
            <a:r>
              <a:rPr kumimoji="1" lang="ja-JP" altLang="en-US" sz="1100" dirty="0"/>
              <a:t>　</a:t>
            </a:r>
            <a:r>
              <a:rPr kumimoji="1" lang="ja-JP" altLang="en-US" sz="1050" dirty="0"/>
              <a:t>①マイページの「予約票（</a:t>
            </a:r>
            <a:r>
              <a:rPr kumimoji="1" lang="en-US" altLang="ja-JP" sz="1050" dirty="0"/>
              <a:t>PDF</a:t>
            </a:r>
            <a:r>
              <a:rPr kumimoji="1" lang="ja-JP" altLang="en-US" sz="1050" dirty="0"/>
              <a:t>）出力」を押下します。</a:t>
            </a:r>
            <a:endParaRPr kumimoji="1" lang="en-US" altLang="ja-JP" sz="1050" dirty="0"/>
          </a:p>
          <a:p>
            <a:r>
              <a:rPr kumimoji="1" lang="ja-JP" altLang="en-US" sz="1050" dirty="0"/>
              <a:t>　②印刷画面が表示されますので印刷します。</a:t>
            </a:r>
          </a:p>
        </p:txBody>
      </p:sp>
      <p:sp>
        <p:nvSpPr>
          <p:cNvPr id="7" name="正方形/長方形 6">
            <a:extLst>
              <a:ext uri="{FF2B5EF4-FFF2-40B4-BE49-F238E27FC236}">
                <a16:creationId xmlns:a16="http://schemas.microsoft.com/office/drawing/2014/main" xmlns="" id="{98A7F0AA-9E19-4044-B3D4-193123BB1980}"/>
              </a:ext>
            </a:extLst>
          </p:cNvPr>
          <p:cNvSpPr/>
          <p:nvPr/>
        </p:nvSpPr>
        <p:spPr>
          <a:xfrm>
            <a:off x="446663" y="1026179"/>
            <a:ext cx="1090038" cy="27952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94C18FCB-D9A7-4C8E-AFD4-9160319B7A0E}"/>
              </a:ext>
            </a:extLst>
          </p:cNvPr>
          <p:cNvSpPr txBox="1"/>
          <p:nvPr/>
        </p:nvSpPr>
        <p:spPr>
          <a:xfrm>
            <a:off x="459363" y="1042600"/>
            <a:ext cx="954107" cy="276999"/>
          </a:xfrm>
          <a:prstGeom prst="rect">
            <a:avLst/>
          </a:prstGeom>
          <a:noFill/>
        </p:spPr>
        <p:txBody>
          <a:bodyPr wrap="none" rtlCol="0">
            <a:spAutoFit/>
          </a:bodyPr>
          <a:lstStyle/>
          <a:p>
            <a:r>
              <a:rPr kumimoji="1" lang="ja-JP" altLang="en-US" sz="1200" b="1" dirty="0">
                <a:solidFill>
                  <a:schemeClr val="bg1"/>
                </a:solidFill>
              </a:rPr>
              <a:t>予約をする</a:t>
            </a:r>
          </a:p>
        </p:txBody>
      </p:sp>
      <p:sp>
        <p:nvSpPr>
          <p:cNvPr id="9" name="正方形/長方形 8">
            <a:extLst>
              <a:ext uri="{FF2B5EF4-FFF2-40B4-BE49-F238E27FC236}">
                <a16:creationId xmlns:a16="http://schemas.microsoft.com/office/drawing/2014/main" xmlns="" id="{8731A3D3-BB21-4B35-A04B-D0878FDC17CD}"/>
              </a:ext>
            </a:extLst>
          </p:cNvPr>
          <p:cNvSpPr/>
          <p:nvPr/>
        </p:nvSpPr>
        <p:spPr>
          <a:xfrm>
            <a:off x="215900" y="1029900"/>
            <a:ext cx="230761" cy="276999"/>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09900"/>
                </a:solidFill>
              </a:rPr>
              <a:t>2</a:t>
            </a:r>
            <a:endParaRPr kumimoji="1" lang="ja-JP" altLang="en-US" dirty="0">
              <a:solidFill>
                <a:srgbClr val="009900"/>
              </a:solidFill>
            </a:endParaRPr>
          </a:p>
        </p:txBody>
      </p:sp>
      <p:sp>
        <p:nvSpPr>
          <p:cNvPr id="10" name="テキスト ボックス 9">
            <a:extLst>
              <a:ext uri="{FF2B5EF4-FFF2-40B4-BE49-F238E27FC236}">
                <a16:creationId xmlns:a16="http://schemas.microsoft.com/office/drawing/2014/main" xmlns="" id="{50B0FBA8-37A4-41FE-B68D-708E47C66BB4}"/>
              </a:ext>
            </a:extLst>
          </p:cNvPr>
          <p:cNvSpPr txBox="1"/>
          <p:nvPr/>
        </p:nvSpPr>
        <p:spPr>
          <a:xfrm>
            <a:off x="528146" y="1469979"/>
            <a:ext cx="1800493" cy="276999"/>
          </a:xfrm>
          <a:prstGeom prst="rect">
            <a:avLst/>
          </a:prstGeom>
          <a:noFill/>
        </p:spPr>
        <p:txBody>
          <a:bodyPr wrap="none" rtlCol="0">
            <a:spAutoFit/>
          </a:bodyPr>
          <a:lstStyle/>
          <a:p>
            <a:pPr algn="dist"/>
            <a:r>
              <a:rPr kumimoji="1" lang="ja-JP" altLang="en-US" sz="1200" b="1" spc="-150" dirty="0">
                <a:solidFill>
                  <a:srgbClr val="009900"/>
                </a:solidFill>
              </a:rPr>
              <a:t>マイページから予約画面へ</a:t>
            </a:r>
          </a:p>
        </p:txBody>
      </p:sp>
      <p:sp>
        <p:nvSpPr>
          <p:cNvPr id="11" name="テキスト ボックス 10">
            <a:extLst>
              <a:ext uri="{FF2B5EF4-FFF2-40B4-BE49-F238E27FC236}">
                <a16:creationId xmlns:a16="http://schemas.microsoft.com/office/drawing/2014/main" xmlns="" id="{27415B76-998B-4E37-A6E4-21E897F14621}"/>
              </a:ext>
            </a:extLst>
          </p:cNvPr>
          <p:cNvSpPr txBox="1"/>
          <p:nvPr/>
        </p:nvSpPr>
        <p:spPr>
          <a:xfrm>
            <a:off x="3069899" y="1459130"/>
            <a:ext cx="1168310" cy="276999"/>
          </a:xfrm>
          <a:prstGeom prst="rect">
            <a:avLst/>
          </a:prstGeom>
          <a:noFill/>
        </p:spPr>
        <p:txBody>
          <a:bodyPr wrap="square" rtlCol="0">
            <a:spAutoFit/>
          </a:bodyPr>
          <a:lstStyle/>
          <a:p>
            <a:pPr algn="dist"/>
            <a:r>
              <a:rPr kumimoji="1" lang="ja-JP" altLang="en-US" sz="1200" b="1" spc="-150" dirty="0">
                <a:solidFill>
                  <a:srgbClr val="009900"/>
                </a:solidFill>
              </a:rPr>
              <a:t>接種会場の選択</a:t>
            </a:r>
          </a:p>
        </p:txBody>
      </p:sp>
      <p:sp>
        <p:nvSpPr>
          <p:cNvPr id="12" name="テキスト ボックス 11">
            <a:extLst>
              <a:ext uri="{FF2B5EF4-FFF2-40B4-BE49-F238E27FC236}">
                <a16:creationId xmlns:a16="http://schemas.microsoft.com/office/drawing/2014/main" xmlns="" id="{50551975-AED0-49DF-9267-29EAAC4A36EA}"/>
              </a:ext>
            </a:extLst>
          </p:cNvPr>
          <p:cNvSpPr txBox="1"/>
          <p:nvPr/>
        </p:nvSpPr>
        <p:spPr>
          <a:xfrm>
            <a:off x="5488778" y="1429700"/>
            <a:ext cx="1127232" cy="276999"/>
          </a:xfrm>
          <a:prstGeom prst="rect">
            <a:avLst/>
          </a:prstGeom>
          <a:noFill/>
        </p:spPr>
        <p:txBody>
          <a:bodyPr wrap="none" rtlCol="0">
            <a:spAutoFit/>
          </a:bodyPr>
          <a:lstStyle/>
          <a:p>
            <a:pPr algn="dist"/>
            <a:r>
              <a:rPr kumimoji="1" lang="ja-JP" altLang="en-US" sz="1200" b="1" spc="-150" dirty="0">
                <a:solidFill>
                  <a:srgbClr val="009900"/>
                </a:solidFill>
              </a:rPr>
              <a:t>接種会場の検索</a:t>
            </a:r>
          </a:p>
        </p:txBody>
      </p:sp>
      <p:sp>
        <p:nvSpPr>
          <p:cNvPr id="13" name="テキスト ボックス 12">
            <a:extLst>
              <a:ext uri="{FF2B5EF4-FFF2-40B4-BE49-F238E27FC236}">
                <a16:creationId xmlns:a16="http://schemas.microsoft.com/office/drawing/2014/main" xmlns="" id="{EC4CF387-C469-4CE7-9884-B373B8524D25}"/>
              </a:ext>
            </a:extLst>
          </p:cNvPr>
          <p:cNvSpPr txBox="1"/>
          <p:nvPr/>
        </p:nvSpPr>
        <p:spPr>
          <a:xfrm>
            <a:off x="593976" y="4262988"/>
            <a:ext cx="723275" cy="276999"/>
          </a:xfrm>
          <a:prstGeom prst="rect">
            <a:avLst/>
          </a:prstGeom>
          <a:noFill/>
        </p:spPr>
        <p:txBody>
          <a:bodyPr wrap="none" rtlCol="0">
            <a:spAutoFit/>
          </a:bodyPr>
          <a:lstStyle/>
          <a:p>
            <a:pPr algn="dist"/>
            <a:r>
              <a:rPr kumimoji="1" lang="ja-JP" altLang="en-US" sz="1200" b="1" spc="-150" dirty="0">
                <a:solidFill>
                  <a:srgbClr val="009900"/>
                </a:solidFill>
              </a:rPr>
              <a:t>予約登録</a:t>
            </a:r>
          </a:p>
        </p:txBody>
      </p:sp>
      <p:sp>
        <p:nvSpPr>
          <p:cNvPr id="15" name="テキスト ボックス 14">
            <a:extLst>
              <a:ext uri="{FF2B5EF4-FFF2-40B4-BE49-F238E27FC236}">
                <a16:creationId xmlns:a16="http://schemas.microsoft.com/office/drawing/2014/main" xmlns="" id="{84DCC101-49C7-4509-8D6A-53AB739C727F}"/>
              </a:ext>
            </a:extLst>
          </p:cNvPr>
          <p:cNvSpPr txBox="1"/>
          <p:nvPr/>
        </p:nvSpPr>
        <p:spPr>
          <a:xfrm>
            <a:off x="3513942" y="4271899"/>
            <a:ext cx="825867" cy="307777"/>
          </a:xfrm>
          <a:prstGeom prst="rect">
            <a:avLst/>
          </a:prstGeom>
          <a:noFill/>
        </p:spPr>
        <p:txBody>
          <a:bodyPr wrap="none" rtlCol="0">
            <a:spAutoFit/>
          </a:bodyPr>
          <a:lstStyle/>
          <a:p>
            <a:pPr algn="dist"/>
            <a:r>
              <a:rPr kumimoji="1" lang="ja-JP" altLang="en-US" sz="1400" b="1" spc="-150" dirty="0">
                <a:solidFill>
                  <a:srgbClr val="009900"/>
                </a:solidFill>
              </a:rPr>
              <a:t>予約完了</a:t>
            </a:r>
          </a:p>
        </p:txBody>
      </p:sp>
      <p:sp>
        <p:nvSpPr>
          <p:cNvPr id="16" name="テキスト ボックス 15">
            <a:extLst>
              <a:ext uri="{FF2B5EF4-FFF2-40B4-BE49-F238E27FC236}">
                <a16:creationId xmlns:a16="http://schemas.microsoft.com/office/drawing/2014/main" xmlns="" id="{ACE1EF7E-FB91-4846-9C0D-C7F7495AF1E8}"/>
              </a:ext>
            </a:extLst>
          </p:cNvPr>
          <p:cNvSpPr txBox="1"/>
          <p:nvPr/>
        </p:nvSpPr>
        <p:spPr>
          <a:xfrm>
            <a:off x="138895" y="1323320"/>
            <a:ext cx="524503" cy="523220"/>
          </a:xfrm>
          <a:prstGeom prst="rect">
            <a:avLst/>
          </a:prstGeom>
          <a:noFill/>
        </p:spPr>
        <p:txBody>
          <a:bodyPr wrap="none" rtlCol="0">
            <a:spAutoFit/>
          </a:bodyPr>
          <a:lstStyle/>
          <a:p>
            <a:pPr algn="dist"/>
            <a:r>
              <a:rPr kumimoji="1" lang="ja-JP" altLang="en-US" sz="2800" b="1" spc="-150" dirty="0">
                <a:solidFill>
                  <a:srgbClr val="009900"/>
                </a:solidFill>
              </a:rPr>
              <a:t>❶</a:t>
            </a:r>
          </a:p>
        </p:txBody>
      </p:sp>
      <p:sp>
        <p:nvSpPr>
          <p:cNvPr id="17" name="テキスト ボックス 16">
            <a:extLst>
              <a:ext uri="{FF2B5EF4-FFF2-40B4-BE49-F238E27FC236}">
                <a16:creationId xmlns:a16="http://schemas.microsoft.com/office/drawing/2014/main" xmlns="" id="{BABC17EC-ACF6-42F5-A6A5-D280EC799F12}"/>
              </a:ext>
            </a:extLst>
          </p:cNvPr>
          <p:cNvSpPr txBox="1"/>
          <p:nvPr/>
        </p:nvSpPr>
        <p:spPr>
          <a:xfrm>
            <a:off x="2671176" y="1321780"/>
            <a:ext cx="524503" cy="523220"/>
          </a:xfrm>
          <a:prstGeom prst="rect">
            <a:avLst/>
          </a:prstGeom>
          <a:noFill/>
        </p:spPr>
        <p:txBody>
          <a:bodyPr wrap="none" rtlCol="0">
            <a:spAutoFit/>
          </a:bodyPr>
          <a:lstStyle/>
          <a:p>
            <a:pPr algn="dist"/>
            <a:r>
              <a:rPr kumimoji="1" lang="ja-JP" altLang="en-US" sz="2800" b="1" spc="-150" dirty="0">
                <a:solidFill>
                  <a:srgbClr val="009900"/>
                </a:solidFill>
              </a:rPr>
              <a:t>❷</a:t>
            </a:r>
          </a:p>
        </p:txBody>
      </p:sp>
      <p:sp>
        <p:nvSpPr>
          <p:cNvPr id="18" name="テキスト ボックス 17">
            <a:extLst>
              <a:ext uri="{FF2B5EF4-FFF2-40B4-BE49-F238E27FC236}">
                <a16:creationId xmlns:a16="http://schemas.microsoft.com/office/drawing/2014/main" xmlns="" id="{0B3E393A-27BC-43C8-A199-D97D4A583029}"/>
              </a:ext>
            </a:extLst>
          </p:cNvPr>
          <p:cNvSpPr txBox="1"/>
          <p:nvPr/>
        </p:nvSpPr>
        <p:spPr>
          <a:xfrm>
            <a:off x="5074032" y="1321780"/>
            <a:ext cx="524503" cy="523220"/>
          </a:xfrm>
          <a:prstGeom prst="rect">
            <a:avLst/>
          </a:prstGeom>
          <a:noFill/>
        </p:spPr>
        <p:txBody>
          <a:bodyPr wrap="none" rtlCol="0">
            <a:spAutoFit/>
          </a:bodyPr>
          <a:lstStyle/>
          <a:p>
            <a:pPr algn="dist"/>
            <a:r>
              <a:rPr kumimoji="1" lang="ja-JP" altLang="en-US" sz="2800" b="1" spc="-150" dirty="0">
                <a:solidFill>
                  <a:srgbClr val="009900"/>
                </a:solidFill>
              </a:rPr>
              <a:t>❸</a:t>
            </a:r>
          </a:p>
        </p:txBody>
      </p:sp>
      <p:sp>
        <p:nvSpPr>
          <p:cNvPr id="19" name="テキスト ボックス 18">
            <a:extLst>
              <a:ext uri="{FF2B5EF4-FFF2-40B4-BE49-F238E27FC236}">
                <a16:creationId xmlns:a16="http://schemas.microsoft.com/office/drawing/2014/main" xmlns="" id="{27124307-1627-4A98-9A6F-B2AA5F75BC9F}"/>
              </a:ext>
            </a:extLst>
          </p:cNvPr>
          <p:cNvSpPr txBox="1"/>
          <p:nvPr/>
        </p:nvSpPr>
        <p:spPr>
          <a:xfrm>
            <a:off x="138896" y="4128988"/>
            <a:ext cx="524503" cy="523220"/>
          </a:xfrm>
          <a:prstGeom prst="rect">
            <a:avLst/>
          </a:prstGeom>
          <a:noFill/>
        </p:spPr>
        <p:txBody>
          <a:bodyPr wrap="none" rtlCol="0">
            <a:spAutoFit/>
          </a:bodyPr>
          <a:lstStyle/>
          <a:p>
            <a:pPr algn="dist"/>
            <a:r>
              <a:rPr kumimoji="1" lang="ja-JP" altLang="en-US" sz="2800" b="1" spc="-150" dirty="0">
                <a:solidFill>
                  <a:srgbClr val="009900"/>
                </a:solidFill>
              </a:rPr>
              <a:t>❺</a:t>
            </a:r>
          </a:p>
        </p:txBody>
      </p:sp>
      <p:sp>
        <p:nvSpPr>
          <p:cNvPr id="20" name="テキスト ボックス 19">
            <a:extLst>
              <a:ext uri="{FF2B5EF4-FFF2-40B4-BE49-F238E27FC236}">
                <a16:creationId xmlns:a16="http://schemas.microsoft.com/office/drawing/2014/main" xmlns="" id="{16480535-A346-4C84-A25B-8E17080F21D7}"/>
              </a:ext>
            </a:extLst>
          </p:cNvPr>
          <p:cNvSpPr txBox="1"/>
          <p:nvPr/>
        </p:nvSpPr>
        <p:spPr>
          <a:xfrm>
            <a:off x="7403365" y="4467853"/>
            <a:ext cx="524503" cy="523220"/>
          </a:xfrm>
          <a:prstGeom prst="rect">
            <a:avLst/>
          </a:prstGeom>
          <a:noFill/>
        </p:spPr>
        <p:txBody>
          <a:bodyPr wrap="none" rtlCol="0">
            <a:spAutoFit/>
          </a:bodyPr>
          <a:lstStyle/>
          <a:p>
            <a:pPr algn="dist"/>
            <a:r>
              <a:rPr kumimoji="1" lang="ja-JP" altLang="en-US" sz="2800" b="1" spc="-150" dirty="0">
                <a:solidFill>
                  <a:srgbClr val="009900"/>
                </a:solidFill>
              </a:rPr>
              <a:t>❷</a:t>
            </a:r>
          </a:p>
        </p:txBody>
      </p:sp>
      <p:sp>
        <p:nvSpPr>
          <p:cNvPr id="21" name="テキスト ボックス 20">
            <a:extLst>
              <a:ext uri="{FF2B5EF4-FFF2-40B4-BE49-F238E27FC236}">
                <a16:creationId xmlns:a16="http://schemas.microsoft.com/office/drawing/2014/main" xmlns="" id="{5AE37299-E39B-4071-A8F7-216A466B1959}"/>
              </a:ext>
            </a:extLst>
          </p:cNvPr>
          <p:cNvSpPr txBox="1"/>
          <p:nvPr/>
        </p:nvSpPr>
        <p:spPr>
          <a:xfrm>
            <a:off x="446661" y="1695559"/>
            <a:ext cx="2095090" cy="415498"/>
          </a:xfrm>
          <a:prstGeom prst="rect">
            <a:avLst/>
          </a:prstGeom>
          <a:noFill/>
        </p:spPr>
        <p:txBody>
          <a:bodyPr wrap="square" rtlCol="0">
            <a:spAutoFit/>
          </a:bodyPr>
          <a:lstStyle/>
          <a:p>
            <a:r>
              <a:rPr kumimoji="1" lang="ja-JP" altLang="en-US" sz="1050" dirty="0"/>
              <a:t>ログイン後、マイページの「予約・変更する」を押下します。</a:t>
            </a:r>
          </a:p>
        </p:txBody>
      </p:sp>
      <p:sp>
        <p:nvSpPr>
          <p:cNvPr id="22" name="テキスト ボックス 21">
            <a:extLst>
              <a:ext uri="{FF2B5EF4-FFF2-40B4-BE49-F238E27FC236}">
                <a16:creationId xmlns:a16="http://schemas.microsoft.com/office/drawing/2014/main" xmlns="" id="{A5832400-299D-44C0-BBB1-9BCFFA07E63C}"/>
              </a:ext>
            </a:extLst>
          </p:cNvPr>
          <p:cNvSpPr txBox="1"/>
          <p:nvPr/>
        </p:nvSpPr>
        <p:spPr>
          <a:xfrm>
            <a:off x="3052592" y="1670451"/>
            <a:ext cx="1601982" cy="415498"/>
          </a:xfrm>
          <a:prstGeom prst="rect">
            <a:avLst/>
          </a:prstGeom>
          <a:noFill/>
        </p:spPr>
        <p:txBody>
          <a:bodyPr wrap="square" rtlCol="0">
            <a:spAutoFit/>
          </a:bodyPr>
          <a:lstStyle/>
          <a:p>
            <a:r>
              <a:rPr kumimoji="1" lang="ja-JP" altLang="en-US" sz="1050" dirty="0"/>
              <a:t>接種会場の選択を押下します。</a:t>
            </a:r>
          </a:p>
        </p:txBody>
      </p:sp>
      <p:sp>
        <p:nvSpPr>
          <p:cNvPr id="23" name="テキスト ボックス 22">
            <a:extLst>
              <a:ext uri="{FF2B5EF4-FFF2-40B4-BE49-F238E27FC236}">
                <a16:creationId xmlns:a16="http://schemas.microsoft.com/office/drawing/2014/main" xmlns="" id="{DBC471BF-ADFB-4285-9A8F-76AEF92615ED}"/>
              </a:ext>
            </a:extLst>
          </p:cNvPr>
          <p:cNvSpPr txBox="1"/>
          <p:nvPr/>
        </p:nvSpPr>
        <p:spPr>
          <a:xfrm>
            <a:off x="5403164" y="1664102"/>
            <a:ext cx="1770993" cy="415498"/>
          </a:xfrm>
          <a:prstGeom prst="rect">
            <a:avLst/>
          </a:prstGeom>
          <a:noFill/>
        </p:spPr>
        <p:txBody>
          <a:bodyPr wrap="square" rtlCol="0">
            <a:spAutoFit/>
          </a:bodyPr>
          <a:lstStyle/>
          <a:p>
            <a:r>
              <a:rPr kumimoji="1" lang="ja-JP" altLang="en-US" sz="1050" dirty="0"/>
              <a:t>条件を入力し、接種会場を検索・選択します。</a:t>
            </a:r>
          </a:p>
        </p:txBody>
      </p:sp>
      <p:sp>
        <p:nvSpPr>
          <p:cNvPr id="24" name="テキスト ボックス 23">
            <a:extLst>
              <a:ext uri="{FF2B5EF4-FFF2-40B4-BE49-F238E27FC236}">
                <a16:creationId xmlns:a16="http://schemas.microsoft.com/office/drawing/2014/main" xmlns="" id="{FFC6F544-43F8-40A5-B7B5-5A776AEDCD74}"/>
              </a:ext>
            </a:extLst>
          </p:cNvPr>
          <p:cNvSpPr txBox="1"/>
          <p:nvPr/>
        </p:nvSpPr>
        <p:spPr>
          <a:xfrm>
            <a:off x="528147" y="4478991"/>
            <a:ext cx="2024498" cy="577081"/>
          </a:xfrm>
          <a:prstGeom prst="rect">
            <a:avLst/>
          </a:prstGeom>
          <a:noFill/>
        </p:spPr>
        <p:txBody>
          <a:bodyPr wrap="square" rtlCol="0">
            <a:spAutoFit/>
          </a:bodyPr>
          <a:lstStyle/>
          <a:p>
            <a:r>
              <a:rPr kumimoji="1" lang="ja-JP" altLang="en-US" sz="1050" dirty="0"/>
              <a:t>選択内容を確認し、</a:t>
            </a:r>
            <a:r>
              <a:rPr kumimoji="1" lang="en-US" altLang="ja-JP" sz="1050" dirty="0"/>
              <a:t>1</a:t>
            </a:r>
            <a:r>
              <a:rPr kumimoji="1" lang="ja-JP" altLang="en-US" sz="1050" dirty="0"/>
              <a:t>回目または</a:t>
            </a:r>
            <a:r>
              <a:rPr kumimoji="1" lang="en-US" altLang="ja-JP" sz="1050" dirty="0"/>
              <a:t>2</a:t>
            </a:r>
            <a:r>
              <a:rPr kumimoji="1" lang="ja-JP" altLang="en-US" sz="1050" dirty="0"/>
              <a:t>回目のいずれかを選択して予約を確定します。</a:t>
            </a:r>
          </a:p>
        </p:txBody>
      </p:sp>
      <p:sp>
        <p:nvSpPr>
          <p:cNvPr id="25" name="テキスト ボックス 24">
            <a:extLst>
              <a:ext uri="{FF2B5EF4-FFF2-40B4-BE49-F238E27FC236}">
                <a16:creationId xmlns:a16="http://schemas.microsoft.com/office/drawing/2014/main" xmlns="" id="{48B35FF0-7F08-4FAD-A767-6F01585CF02E}"/>
              </a:ext>
            </a:extLst>
          </p:cNvPr>
          <p:cNvSpPr txBox="1"/>
          <p:nvPr/>
        </p:nvSpPr>
        <p:spPr>
          <a:xfrm>
            <a:off x="3050540" y="4567220"/>
            <a:ext cx="1838102" cy="415498"/>
          </a:xfrm>
          <a:prstGeom prst="rect">
            <a:avLst/>
          </a:prstGeom>
          <a:noFill/>
        </p:spPr>
        <p:txBody>
          <a:bodyPr wrap="square" rtlCol="0">
            <a:spAutoFit/>
          </a:bodyPr>
          <a:lstStyle/>
          <a:p>
            <a:r>
              <a:rPr kumimoji="1" lang="ja-JP" altLang="en-US" sz="1050" dirty="0"/>
              <a:t>予約が完了すると予約確認メールが届きます。</a:t>
            </a:r>
          </a:p>
        </p:txBody>
      </p:sp>
      <p:sp>
        <p:nvSpPr>
          <p:cNvPr id="26" name="矢印: 右 25">
            <a:extLst>
              <a:ext uri="{FF2B5EF4-FFF2-40B4-BE49-F238E27FC236}">
                <a16:creationId xmlns:a16="http://schemas.microsoft.com/office/drawing/2014/main" xmlns="" id="{D97D327A-535F-4746-8714-CE6C0C13C9E0}"/>
              </a:ext>
            </a:extLst>
          </p:cNvPr>
          <p:cNvSpPr/>
          <p:nvPr/>
        </p:nvSpPr>
        <p:spPr>
          <a:xfrm>
            <a:off x="2419230" y="2448904"/>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xmlns="" id="{1A94E21A-F00E-4834-89C6-97827A6CB47C}"/>
              </a:ext>
            </a:extLst>
          </p:cNvPr>
          <p:cNvSpPr/>
          <p:nvPr/>
        </p:nvSpPr>
        <p:spPr>
          <a:xfrm>
            <a:off x="4863241" y="2475282"/>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xmlns="" id="{4F96138D-5F07-47B0-9D0C-E8C61E7F3B1E}"/>
              </a:ext>
            </a:extLst>
          </p:cNvPr>
          <p:cNvSpPr/>
          <p:nvPr/>
        </p:nvSpPr>
        <p:spPr>
          <a:xfrm>
            <a:off x="176655" y="5295664"/>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xmlns="" id="{69C67B3E-1C4C-43BC-BD3D-88C6CAC3ED7F}"/>
              </a:ext>
            </a:extLst>
          </p:cNvPr>
          <p:cNvSpPr/>
          <p:nvPr/>
        </p:nvSpPr>
        <p:spPr>
          <a:xfrm>
            <a:off x="2506950" y="5306437"/>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xmlns="" id="{66172CB7-27A6-4B7A-B0CD-7E309DBD2A97}"/>
              </a:ext>
            </a:extLst>
          </p:cNvPr>
          <p:cNvSpPr/>
          <p:nvPr/>
        </p:nvSpPr>
        <p:spPr>
          <a:xfrm>
            <a:off x="7181768" y="5340814"/>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xmlns="" id="{E95E6C2F-EF8A-4F4A-A57C-DBB4EBEAAA28}"/>
              </a:ext>
            </a:extLst>
          </p:cNvPr>
          <p:cNvCxnSpPr/>
          <p:nvPr/>
        </p:nvCxnSpPr>
        <p:spPr>
          <a:xfrm>
            <a:off x="215900" y="1305699"/>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xmlns="" id="{0D8EC55C-AE12-41A8-A623-9AE2A2AE4673}"/>
              </a:ext>
            </a:extLst>
          </p:cNvPr>
          <p:cNvCxnSpPr/>
          <p:nvPr/>
        </p:nvCxnSpPr>
        <p:spPr>
          <a:xfrm>
            <a:off x="446661" y="4139287"/>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BB6B8339-1FBC-4ACF-8C5B-1159DDC8C80E}"/>
              </a:ext>
            </a:extLst>
          </p:cNvPr>
          <p:cNvCxnSpPr/>
          <p:nvPr/>
        </p:nvCxnSpPr>
        <p:spPr>
          <a:xfrm>
            <a:off x="215900" y="6745476"/>
            <a:ext cx="9282730"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53" name="矢印: 右 52">
            <a:extLst>
              <a:ext uri="{FF2B5EF4-FFF2-40B4-BE49-F238E27FC236}">
                <a16:creationId xmlns:a16="http://schemas.microsoft.com/office/drawing/2014/main" xmlns="" id="{521436C9-F3AE-4698-B1E6-692EC6DB2C13}"/>
              </a:ext>
            </a:extLst>
          </p:cNvPr>
          <p:cNvSpPr/>
          <p:nvPr/>
        </p:nvSpPr>
        <p:spPr>
          <a:xfrm>
            <a:off x="7182458" y="2432796"/>
            <a:ext cx="379251" cy="459565"/>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xmlns="" id="{044AE2F2-ED9F-4473-B3C2-A5932D5C8E1E}"/>
              </a:ext>
            </a:extLst>
          </p:cNvPr>
          <p:cNvSpPr txBox="1"/>
          <p:nvPr/>
        </p:nvSpPr>
        <p:spPr>
          <a:xfrm>
            <a:off x="7509537" y="1307189"/>
            <a:ext cx="524503" cy="523220"/>
          </a:xfrm>
          <a:prstGeom prst="rect">
            <a:avLst/>
          </a:prstGeom>
          <a:noFill/>
        </p:spPr>
        <p:txBody>
          <a:bodyPr wrap="none" rtlCol="0">
            <a:spAutoFit/>
          </a:bodyPr>
          <a:lstStyle/>
          <a:p>
            <a:pPr algn="dist"/>
            <a:r>
              <a:rPr kumimoji="1" lang="ja-JP" altLang="en-US" sz="2800" b="1" spc="-150" dirty="0">
                <a:solidFill>
                  <a:srgbClr val="009900"/>
                </a:solidFill>
              </a:rPr>
              <a:t>❹</a:t>
            </a:r>
          </a:p>
        </p:txBody>
      </p:sp>
      <p:sp>
        <p:nvSpPr>
          <p:cNvPr id="58" name="テキスト ボックス 57">
            <a:extLst>
              <a:ext uri="{FF2B5EF4-FFF2-40B4-BE49-F238E27FC236}">
                <a16:creationId xmlns:a16="http://schemas.microsoft.com/office/drawing/2014/main" xmlns="" id="{77627BAF-9E34-46A1-BC10-47D75860930E}"/>
              </a:ext>
            </a:extLst>
          </p:cNvPr>
          <p:cNvSpPr txBox="1"/>
          <p:nvPr/>
        </p:nvSpPr>
        <p:spPr>
          <a:xfrm>
            <a:off x="7927868" y="1442400"/>
            <a:ext cx="1127232" cy="276999"/>
          </a:xfrm>
          <a:prstGeom prst="rect">
            <a:avLst/>
          </a:prstGeom>
          <a:noFill/>
        </p:spPr>
        <p:txBody>
          <a:bodyPr wrap="none" rtlCol="0">
            <a:spAutoFit/>
          </a:bodyPr>
          <a:lstStyle/>
          <a:p>
            <a:pPr algn="dist"/>
            <a:r>
              <a:rPr kumimoji="1" lang="ja-JP" altLang="en-US" sz="1200" b="1" spc="-150" dirty="0">
                <a:solidFill>
                  <a:srgbClr val="009900"/>
                </a:solidFill>
              </a:rPr>
              <a:t>予約日時の選択</a:t>
            </a:r>
          </a:p>
        </p:txBody>
      </p:sp>
      <p:sp>
        <p:nvSpPr>
          <p:cNvPr id="60" name="テキスト ボックス 59">
            <a:extLst>
              <a:ext uri="{FF2B5EF4-FFF2-40B4-BE49-F238E27FC236}">
                <a16:creationId xmlns:a16="http://schemas.microsoft.com/office/drawing/2014/main" xmlns="" id="{AB2770B3-5FFC-4998-B2A6-5C6F4BC8521E}"/>
              </a:ext>
            </a:extLst>
          </p:cNvPr>
          <p:cNvSpPr txBox="1"/>
          <p:nvPr/>
        </p:nvSpPr>
        <p:spPr>
          <a:xfrm>
            <a:off x="7916794" y="1652482"/>
            <a:ext cx="1630724" cy="415498"/>
          </a:xfrm>
          <a:prstGeom prst="rect">
            <a:avLst/>
          </a:prstGeom>
          <a:noFill/>
        </p:spPr>
        <p:txBody>
          <a:bodyPr wrap="square" rtlCol="0">
            <a:spAutoFit/>
          </a:bodyPr>
          <a:lstStyle/>
          <a:p>
            <a:r>
              <a:rPr kumimoji="1" lang="ja-JP" altLang="en-US" sz="1050" dirty="0"/>
              <a:t>予約日を選択し、予約時間を選択します。</a:t>
            </a:r>
          </a:p>
        </p:txBody>
      </p:sp>
      <p:sp>
        <p:nvSpPr>
          <p:cNvPr id="61" name="テキスト ボックス 60">
            <a:extLst>
              <a:ext uri="{FF2B5EF4-FFF2-40B4-BE49-F238E27FC236}">
                <a16:creationId xmlns:a16="http://schemas.microsoft.com/office/drawing/2014/main" xmlns="" id="{1FE4C083-FDB5-41FC-B45E-EA588D44BC9D}"/>
              </a:ext>
            </a:extLst>
          </p:cNvPr>
          <p:cNvSpPr txBox="1"/>
          <p:nvPr/>
        </p:nvSpPr>
        <p:spPr>
          <a:xfrm>
            <a:off x="5078949" y="4485054"/>
            <a:ext cx="524503" cy="523220"/>
          </a:xfrm>
          <a:prstGeom prst="rect">
            <a:avLst/>
          </a:prstGeom>
          <a:noFill/>
        </p:spPr>
        <p:txBody>
          <a:bodyPr wrap="none" rtlCol="0">
            <a:spAutoFit/>
          </a:bodyPr>
          <a:lstStyle/>
          <a:p>
            <a:pPr algn="dist"/>
            <a:r>
              <a:rPr kumimoji="1" lang="ja-JP" altLang="en-US" sz="2800" b="1" spc="-150" dirty="0">
                <a:solidFill>
                  <a:srgbClr val="009900"/>
                </a:solidFill>
              </a:rPr>
              <a:t>❶</a:t>
            </a:r>
          </a:p>
        </p:txBody>
      </p:sp>
      <p:sp>
        <p:nvSpPr>
          <p:cNvPr id="62" name="テキスト ボックス 61">
            <a:extLst>
              <a:ext uri="{FF2B5EF4-FFF2-40B4-BE49-F238E27FC236}">
                <a16:creationId xmlns:a16="http://schemas.microsoft.com/office/drawing/2014/main" xmlns="" id="{9C55DAD5-10CF-42AD-80E0-CFFBB1B40AE7}"/>
              </a:ext>
            </a:extLst>
          </p:cNvPr>
          <p:cNvSpPr txBox="1"/>
          <p:nvPr/>
        </p:nvSpPr>
        <p:spPr>
          <a:xfrm>
            <a:off x="6810772" y="4239350"/>
            <a:ext cx="1261884" cy="276999"/>
          </a:xfrm>
          <a:prstGeom prst="rect">
            <a:avLst/>
          </a:prstGeom>
          <a:noFill/>
        </p:spPr>
        <p:txBody>
          <a:bodyPr wrap="none" rtlCol="0">
            <a:spAutoFit/>
          </a:bodyPr>
          <a:lstStyle/>
          <a:p>
            <a:r>
              <a:rPr kumimoji="1" lang="ja-JP" altLang="en-US" sz="1200" b="1" dirty="0">
                <a:solidFill>
                  <a:schemeClr val="bg1"/>
                </a:solidFill>
              </a:rPr>
              <a:t>予約の取り消し</a:t>
            </a:r>
          </a:p>
        </p:txBody>
      </p:sp>
      <p:pic>
        <p:nvPicPr>
          <p:cNvPr id="64" name="図 63">
            <a:extLst>
              <a:ext uri="{FF2B5EF4-FFF2-40B4-BE49-F238E27FC236}">
                <a16:creationId xmlns:a16="http://schemas.microsoft.com/office/drawing/2014/main" xmlns="" id="{C06B9DC9-CDDA-40D7-9F5C-3D4F428CFC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849" y="2182868"/>
            <a:ext cx="2043842" cy="1442740"/>
          </a:xfrm>
          <a:prstGeom prst="rect">
            <a:avLst/>
          </a:prstGeom>
        </p:spPr>
      </p:pic>
      <p:sp>
        <p:nvSpPr>
          <p:cNvPr id="33" name="正方形/長方形 32">
            <a:extLst>
              <a:ext uri="{FF2B5EF4-FFF2-40B4-BE49-F238E27FC236}">
                <a16:creationId xmlns:a16="http://schemas.microsoft.com/office/drawing/2014/main" xmlns="" id="{B36E7080-85BF-4EB0-A40E-079E43066D0F}"/>
              </a:ext>
            </a:extLst>
          </p:cNvPr>
          <p:cNvSpPr/>
          <p:nvPr/>
        </p:nvSpPr>
        <p:spPr>
          <a:xfrm>
            <a:off x="313697" y="2390560"/>
            <a:ext cx="524503" cy="18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xmlns="" id="{FDBE44D8-2202-4727-92AD-8C0DE379A4B7}"/>
              </a:ext>
            </a:extLst>
          </p:cNvPr>
          <p:cNvPicPr>
            <a:picLocks noChangeAspect="1"/>
          </p:cNvPicPr>
          <p:nvPr/>
        </p:nvPicPr>
        <p:blipFill rotWithShape="1">
          <a:blip r:embed="rId5">
            <a:extLst>
              <a:ext uri="{28A0092B-C50C-407E-A947-70E740481C1C}">
                <a14:useLocalDpi xmlns:a14="http://schemas.microsoft.com/office/drawing/2010/main" val="0"/>
              </a:ext>
            </a:extLst>
          </a:blip>
          <a:srcRect t="21998" r="75182" b="66250"/>
          <a:stretch/>
        </p:blipFill>
        <p:spPr>
          <a:xfrm>
            <a:off x="663398" y="3279884"/>
            <a:ext cx="1839238" cy="463082"/>
          </a:xfrm>
          <a:prstGeom prst="rect">
            <a:avLst/>
          </a:prstGeom>
          <a:ln w="28575">
            <a:solidFill>
              <a:srgbClr val="FF0000"/>
            </a:solidFill>
          </a:ln>
        </p:spPr>
      </p:pic>
      <p:sp>
        <p:nvSpPr>
          <p:cNvPr id="65" name="矢印: 上カーブ 64">
            <a:extLst>
              <a:ext uri="{FF2B5EF4-FFF2-40B4-BE49-F238E27FC236}">
                <a16:creationId xmlns:a16="http://schemas.microsoft.com/office/drawing/2014/main" xmlns="" id="{C4250103-EE59-403C-BFFD-A94965DB03D0}"/>
              </a:ext>
            </a:extLst>
          </p:cNvPr>
          <p:cNvSpPr/>
          <p:nvPr/>
        </p:nvSpPr>
        <p:spPr>
          <a:xfrm rot="4419628">
            <a:off x="94990" y="2839823"/>
            <a:ext cx="654489" cy="286088"/>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4" name="図 43">
            <a:extLst>
              <a:ext uri="{FF2B5EF4-FFF2-40B4-BE49-F238E27FC236}">
                <a16:creationId xmlns:a16="http://schemas.microsoft.com/office/drawing/2014/main" xmlns="" id="{0523027A-2715-4E8B-B7B1-D51EEF8703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468" r="31221"/>
          <a:stretch/>
        </p:blipFill>
        <p:spPr>
          <a:xfrm>
            <a:off x="2824282" y="2268114"/>
            <a:ext cx="1989965" cy="1698978"/>
          </a:xfrm>
          <a:prstGeom prst="rect">
            <a:avLst/>
          </a:prstGeom>
        </p:spPr>
      </p:pic>
      <p:sp>
        <p:nvSpPr>
          <p:cNvPr id="70" name="正方形/長方形 69">
            <a:extLst>
              <a:ext uri="{FF2B5EF4-FFF2-40B4-BE49-F238E27FC236}">
                <a16:creationId xmlns:a16="http://schemas.microsoft.com/office/drawing/2014/main" xmlns="" id="{FF59E4C5-7BF9-42FE-862A-D4BFA45C2A22}"/>
              </a:ext>
            </a:extLst>
          </p:cNvPr>
          <p:cNvSpPr/>
          <p:nvPr/>
        </p:nvSpPr>
        <p:spPr>
          <a:xfrm>
            <a:off x="2827485" y="3203754"/>
            <a:ext cx="792015" cy="2092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xmlns="" id="{B0983C09-2716-4EA4-9CA4-9E8422C52C6F}"/>
              </a:ext>
            </a:extLst>
          </p:cNvPr>
          <p:cNvPicPr>
            <a:picLocks noChangeAspect="1"/>
          </p:cNvPicPr>
          <p:nvPr/>
        </p:nvPicPr>
        <p:blipFill rotWithShape="1">
          <a:blip r:embed="rId7">
            <a:extLst>
              <a:ext uri="{28A0092B-C50C-407E-A947-70E740481C1C}">
                <a14:useLocalDpi xmlns:a14="http://schemas.microsoft.com/office/drawing/2010/main" val="0"/>
              </a:ext>
            </a:extLst>
          </a:blip>
          <a:srcRect t="60292" r="73318" b="25742"/>
          <a:stretch/>
        </p:blipFill>
        <p:spPr>
          <a:xfrm>
            <a:off x="3303958" y="3446844"/>
            <a:ext cx="1629157" cy="599436"/>
          </a:xfrm>
          <a:prstGeom prst="rect">
            <a:avLst/>
          </a:prstGeom>
          <a:ln w="28575">
            <a:solidFill>
              <a:srgbClr val="FF0000"/>
            </a:solidFill>
          </a:ln>
        </p:spPr>
      </p:pic>
      <p:sp>
        <p:nvSpPr>
          <p:cNvPr id="72" name="矢印: 上カーブ 71">
            <a:extLst>
              <a:ext uri="{FF2B5EF4-FFF2-40B4-BE49-F238E27FC236}">
                <a16:creationId xmlns:a16="http://schemas.microsoft.com/office/drawing/2014/main" xmlns="" id="{73320840-A1C2-4437-A7B0-122D81888047}"/>
              </a:ext>
            </a:extLst>
          </p:cNvPr>
          <p:cNvSpPr/>
          <p:nvPr/>
        </p:nvSpPr>
        <p:spPr>
          <a:xfrm rot="2802449">
            <a:off x="2982563" y="3567038"/>
            <a:ext cx="613454" cy="268151"/>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7" name="図 66">
            <a:extLst>
              <a:ext uri="{FF2B5EF4-FFF2-40B4-BE49-F238E27FC236}">
                <a16:creationId xmlns:a16="http://schemas.microsoft.com/office/drawing/2014/main" xmlns="" id="{DD2193FA-778C-4621-83CB-15B6A74722A5}"/>
              </a:ext>
            </a:extLst>
          </p:cNvPr>
          <p:cNvPicPr>
            <a:picLocks noChangeAspect="1"/>
          </p:cNvPicPr>
          <p:nvPr/>
        </p:nvPicPr>
        <p:blipFill rotWithShape="1">
          <a:blip r:embed="rId8">
            <a:extLst>
              <a:ext uri="{28A0092B-C50C-407E-A947-70E740481C1C}">
                <a14:useLocalDpi xmlns:a14="http://schemas.microsoft.com/office/drawing/2010/main" val="0"/>
              </a:ext>
            </a:extLst>
          </a:blip>
          <a:srcRect t="5648" r="12474" b="29401"/>
          <a:stretch/>
        </p:blipFill>
        <p:spPr>
          <a:xfrm>
            <a:off x="5254223" y="2049850"/>
            <a:ext cx="1940517" cy="1617741"/>
          </a:xfrm>
          <a:prstGeom prst="rect">
            <a:avLst/>
          </a:prstGeom>
        </p:spPr>
      </p:pic>
      <p:sp>
        <p:nvSpPr>
          <p:cNvPr id="73" name="テキスト ボックス 72">
            <a:extLst>
              <a:ext uri="{FF2B5EF4-FFF2-40B4-BE49-F238E27FC236}">
                <a16:creationId xmlns:a16="http://schemas.microsoft.com/office/drawing/2014/main" xmlns="" id="{F7A59DE0-91F3-4FF8-A4D4-A137E8D7DF6E}"/>
              </a:ext>
            </a:extLst>
          </p:cNvPr>
          <p:cNvSpPr txBox="1"/>
          <p:nvPr/>
        </p:nvSpPr>
        <p:spPr>
          <a:xfrm>
            <a:off x="5885959" y="2093512"/>
            <a:ext cx="1253880" cy="507831"/>
          </a:xfrm>
          <a:prstGeom prst="rect">
            <a:avLst/>
          </a:prstGeom>
          <a:solidFill>
            <a:schemeClr val="accent6">
              <a:lumMod val="20000"/>
              <a:lumOff val="80000"/>
              <a:alpha val="69804"/>
            </a:schemeClr>
          </a:solidFill>
        </p:spPr>
        <p:txBody>
          <a:bodyPr wrap="square" rtlCol="0">
            <a:spAutoFit/>
          </a:bodyPr>
          <a:lstStyle/>
          <a:p>
            <a:r>
              <a:rPr kumimoji="1" lang="en-US" altLang="ja-JP" sz="900" dirty="0"/>
              <a:t>1.</a:t>
            </a:r>
            <a:r>
              <a:rPr kumimoji="1" lang="ja-JP" altLang="en-US" sz="900" dirty="0"/>
              <a:t>「接種会場名」「住所」「日付」を入力し検索します。</a:t>
            </a:r>
            <a:endParaRPr kumimoji="1" lang="en-US" altLang="ja-JP" sz="900" dirty="0"/>
          </a:p>
        </p:txBody>
      </p:sp>
      <p:sp>
        <p:nvSpPr>
          <p:cNvPr id="75" name="テキスト ボックス 74">
            <a:extLst>
              <a:ext uri="{FF2B5EF4-FFF2-40B4-BE49-F238E27FC236}">
                <a16:creationId xmlns:a16="http://schemas.microsoft.com/office/drawing/2014/main" xmlns="" id="{92E20010-DDE9-4413-AB73-9F9C53BFEA98}"/>
              </a:ext>
            </a:extLst>
          </p:cNvPr>
          <p:cNvSpPr txBox="1"/>
          <p:nvPr/>
        </p:nvSpPr>
        <p:spPr>
          <a:xfrm>
            <a:off x="5885959" y="2869781"/>
            <a:ext cx="1273499" cy="507831"/>
          </a:xfrm>
          <a:prstGeom prst="rect">
            <a:avLst/>
          </a:prstGeom>
          <a:solidFill>
            <a:schemeClr val="accent6">
              <a:lumMod val="20000"/>
              <a:lumOff val="80000"/>
              <a:alpha val="69804"/>
            </a:schemeClr>
          </a:solidFill>
        </p:spPr>
        <p:txBody>
          <a:bodyPr wrap="square" rtlCol="0">
            <a:spAutoFit/>
          </a:bodyPr>
          <a:lstStyle/>
          <a:p>
            <a:r>
              <a:rPr kumimoji="1" lang="en-US" altLang="ja-JP" sz="900" dirty="0"/>
              <a:t>2.</a:t>
            </a:r>
            <a:r>
              <a:rPr kumimoji="1" lang="ja-JP" altLang="en-US" sz="900" dirty="0"/>
              <a:t>接種会場を一か所チェックし、選択を押下します。</a:t>
            </a:r>
          </a:p>
        </p:txBody>
      </p:sp>
      <p:pic>
        <p:nvPicPr>
          <p:cNvPr id="77" name="図 76">
            <a:extLst>
              <a:ext uri="{FF2B5EF4-FFF2-40B4-BE49-F238E27FC236}">
                <a16:creationId xmlns:a16="http://schemas.microsoft.com/office/drawing/2014/main" xmlns="" id="{A5C9FFC6-C990-42A3-930B-F183ED3C67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9167" r="23567"/>
          <a:stretch/>
        </p:blipFill>
        <p:spPr>
          <a:xfrm>
            <a:off x="2974608" y="4984474"/>
            <a:ext cx="1989965" cy="1411352"/>
          </a:xfrm>
          <a:prstGeom prst="rect">
            <a:avLst/>
          </a:prstGeom>
        </p:spPr>
      </p:pic>
      <p:pic>
        <p:nvPicPr>
          <p:cNvPr id="79" name="図 78">
            <a:extLst>
              <a:ext uri="{FF2B5EF4-FFF2-40B4-BE49-F238E27FC236}">
                <a16:creationId xmlns:a16="http://schemas.microsoft.com/office/drawing/2014/main" xmlns="" id="{60C863B2-EC37-4194-AE57-0F8ACE375B7D}"/>
              </a:ext>
            </a:extLst>
          </p:cNvPr>
          <p:cNvPicPr>
            <a:picLocks noChangeAspect="1"/>
          </p:cNvPicPr>
          <p:nvPr/>
        </p:nvPicPr>
        <p:blipFill rotWithShape="1">
          <a:blip r:embed="rId3"/>
          <a:srcRect l="49457" t="93058" r="25316" b="-1011"/>
          <a:stretch/>
        </p:blipFill>
        <p:spPr>
          <a:xfrm>
            <a:off x="1413470" y="6447349"/>
            <a:ext cx="1081960" cy="260695"/>
          </a:xfrm>
          <a:prstGeom prst="rect">
            <a:avLst/>
          </a:prstGeom>
        </p:spPr>
      </p:pic>
      <p:sp>
        <p:nvSpPr>
          <p:cNvPr id="81" name="正方形/長方形 80">
            <a:extLst>
              <a:ext uri="{FF2B5EF4-FFF2-40B4-BE49-F238E27FC236}">
                <a16:creationId xmlns:a16="http://schemas.microsoft.com/office/drawing/2014/main" xmlns="" id="{14C09482-DFE6-4A3B-A39E-35B499A2FC8A}"/>
              </a:ext>
            </a:extLst>
          </p:cNvPr>
          <p:cNvSpPr/>
          <p:nvPr/>
        </p:nvSpPr>
        <p:spPr>
          <a:xfrm>
            <a:off x="914400" y="6007100"/>
            <a:ext cx="244994" cy="550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xmlns="" id="{1D6CC8C2-6D0E-4ED1-812C-92EE0E3DD823}"/>
              </a:ext>
            </a:extLst>
          </p:cNvPr>
          <p:cNvSpPr/>
          <p:nvPr/>
        </p:nvSpPr>
        <p:spPr>
          <a:xfrm>
            <a:off x="1386891" y="6447348"/>
            <a:ext cx="1165753" cy="2525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xmlns="" id="{17BD33DD-439C-4597-8776-4FD72A150C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3593" y="4943610"/>
            <a:ext cx="1944384" cy="1470131"/>
          </a:xfrm>
          <a:prstGeom prst="rect">
            <a:avLst/>
          </a:prstGeom>
        </p:spPr>
      </p:pic>
      <p:pic>
        <p:nvPicPr>
          <p:cNvPr id="84" name="図 83">
            <a:extLst>
              <a:ext uri="{FF2B5EF4-FFF2-40B4-BE49-F238E27FC236}">
                <a16:creationId xmlns:a16="http://schemas.microsoft.com/office/drawing/2014/main" xmlns="" id="{CAEA4CCF-940A-4D07-832D-AAC1CB7EE0D1}"/>
              </a:ext>
            </a:extLst>
          </p:cNvPr>
          <p:cNvPicPr>
            <a:picLocks noChangeAspect="1"/>
          </p:cNvPicPr>
          <p:nvPr/>
        </p:nvPicPr>
        <p:blipFill rotWithShape="1">
          <a:blip r:embed="rId11">
            <a:extLst>
              <a:ext uri="{28A0092B-C50C-407E-A947-70E740481C1C}">
                <a14:useLocalDpi xmlns:a14="http://schemas.microsoft.com/office/drawing/2010/main" val="0"/>
              </a:ext>
            </a:extLst>
          </a:blip>
          <a:srcRect l="24283" t="14507" r="49480" b="71876"/>
          <a:stretch/>
        </p:blipFill>
        <p:spPr>
          <a:xfrm>
            <a:off x="5778145" y="5786655"/>
            <a:ext cx="1466569" cy="502842"/>
          </a:xfrm>
          <a:prstGeom prst="rect">
            <a:avLst/>
          </a:prstGeom>
          <a:ln w="28575">
            <a:solidFill>
              <a:srgbClr val="FF0000"/>
            </a:solidFill>
          </a:ln>
        </p:spPr>
      </p:pic>
      <p:sp>
        <p:nvSpPr>
          <p:cNvPr id="85" name="正方形/長方形 84">
            <a:extLst>
              <a:ext uri="{FF2B5EF4-FFF2-40B4-BE49-F238E27FC236}">
                <a16:creationId xmlns:a16="http://schemas.microsoft.com/office/drawing/2014/main" xmlns="" id="{3DE449D2-5924-437E-94AF-87C1929696F2}"/>
              </a:ext>
            </a:extLst>
          </p:cNvPr>
          <p:cNvSpPr/>
          <p:nvPr/>
        </p:nvSpPr>
        <p:spPr>
          <a:xfrm>
            <a:off x="5623935" y="5166389"/>
            <a:ext cx="524503" cy="18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上カーブ 85">
            <a:extLst>
              <a:ext uri="{FF2B5EF4-FFF2-40B4-BE49-F238E27FC236}">
                <a16:creationId xmlns:a16="http://schemas.microsoft.com/office/drawing/2014/main" xmlns="" id="{41702EED-712E-4BD0-8D67-6BB399AB01F8}"/>
              </a:ext>
            </a:extLst>
          </p:cNvPr>
          <p:cNvSpPr/>
          <p:nvPr/>
        </p:nvSpPr>
        <p:spPr>
          <a:xfrm rot="4419628">
            <a:off x="5329384" y="5563359"/>
            <a:ext cx="654489" cy="286088"/>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テキスト ボックス 86">
            <a:extLst>
              <a:ext uri="{FF2B5EF4-FFF2-40B4-BE49-F238E27FC236}">
                <a16:creationId xmlns:a16="http://schemas.microsoft.com/office/drawing/2014/main" xmlns="" id="{017675A4-FCF5-4D2A-8F36-7EA58FEC3F79}"/>
              </a:ext>
            </a:extLst>
          </p:cNvPr>
          <p:cNvSpPr txBox="1"/>
          <p:nvPr/>
        </p:nvSpPr>
        <p:spPr>
          <a:xfrm>
            <a:off x="5488778" y="4513989"/>
            <a:ext cx="1838102" cy="415498"/>
          </a:xfrm>
          <a:prstGeom prst="rect">
            <a:avLst/>
          </a:prstGeom>
          <a:noFill/>
        </p:spPr>
        <p:txBody>
          <a:bodyPr wrap="square" rtlCol="0">
            <a:spAutoFit/>
          </a:bodyPr>
          <a:lstStyle/>
          <a:p>
            <a:r>
              <a:rPr kumimoji="1" lang="ja-JP" altLang="en-US" sz="1050" spc="-150" dirty="0"/>
              <a:t>マイページの「予約を取り消す」を押下します。</a:t>
            </a:r>
          </a:p>
        </p:txBody>
      </p:sp>
      <p:sp>
        <p:nvSpPr>
          <p:cNvPr id="88" name="テキスト ボックス 87">
            <a:extLst>
              <a:ext uri="{FF2B5EF4-FFF2-40B4-BE49-F238E27FC236}">
                <a16:creationId xmlns:a16="http://schemas.microsoft.com/office/drawing/2014/main" xmlns="" id="{C0C0886C-9373-4A91-9E4A-775D068E9C84}"/>
              </a:ext>
            </a:extLst>
          </p:cNvPr>
          <p:cNvSpPr txBox="1"/>
          <p:nvPr/>
        </p:nvSpPr>
        <p:spPr>
          <a:xfrm>
            <a:off x="7846666" y="4499355"/>
            <a:ext cx="1838102" cy="415498"/>
          </a:xfrm>
          <a:prstGeom prst="rect">
            <a:avLst/>
          </a:prstGeom>
          <a:noFill/>
        </p:spPr>
        <p:txBody>
          <a:bodyPr wrap="square" rtlCol="0">
            <a:spAutoFit/>
          </a:bodyPr>
          <a:lstStyle/>
          <a:p>
            <a:r>
              <a:rPr kumimoji="1" lang="ja-JP" altLang="en-US" sz="1050" spc="-150" dirty="0"/>
              <a:t>キャンセルしたいものを選択し、予約を取り消します。</a:t>
            </a:r>
          </a:p>
        </p:txBody>
      </p:sp>
      <p:pic>
        <p:nvPicPr>
          <p:cNvPr id="91" name="図 90">
            <a:extLst>
              <a:ext uri="{FF2B5EF4-FFF2-40B4-BE49-F238E27FC236}">
                <a16:creationId xmlns:a16="http://schemas.microsoft.com/office/drawing/2014/main" xmlns="" id="{54A54502-731C-48DE-B5FF-3D0FDE896097}"/>
              </a:ext>
            </a:extLst>
          </p:cNvPr>
          <p:cNvPicPr>
            <a:picLocks noChangeAspect="1"/>
          </p:cNvPicPr>
          <p:nvPr/>
        </p:nvPicPr>
        <p:blipFill rotWithShape="1">
          <a:blip r:embed="rId12">
            <a:extLst>
              <a:ext uri="{28A0092B-C50C-407E-A947-70E740481C1C}">
                <a14:useLocalDpi xmlns:a14="http://schemas.microsoft.com/office/drawing/2010/main" val="0"/>
              </a:ext>
            </a:extLst>
          </a:blip>
          <a:srcRect l="20336" r="22990" b="88541"/>
          <a:stretch/>
        </p:blipFill>
        <p:spPr>
          <a:xfrm>
            <a:off x="7601133" y="4897519"/>
            <a:ext cx="2137645" cy="221672"/>
          </a:xfrm>
          <a:prstGeom prst="rect">
            <a:avLst/>
          </a:prstGeom>
        </p:spPr>
      </p:pic>
      <p:pic>
        <p:nvPicPr>
          <p:cNvPr id="92" name="図 91">
            <a:extLst>
              <a:ext uri="{FF2B5EF4-FFF2-40B4-BE49-F238E27FC236}">
                <a16:creationId xmlns:a16="http://schemas.microsoft.com/office/drawing/2014/main" xmlns="" id="{1E875D55-23F6-458F-9048-13690DA087E2}"/>
              </a:ext>
            </a:extLst>
          </p:cNvPr>
          <p:cNvPicPr>
            <a:picLocks noChangeAspect="1"/>
          </p:cNvPicPr>
          <p:nvPr/>
        </p:nvPicPr>
        <p:blipFill rotWithShape="1">
          <a:blip r:embed="rId12">
            <a:extLst>
              <a:ext uri="{28A0092B-C50C-407E-A947-70E740481C1C}">
                <a14:useLocalDpi xmlns:a14="http://schemas.microsoft.com/office/drawing/2010/main" val="0"/>
              </a:ext>
            </a:extLst>
          </a:blip>
          <a:srcRect l="76055" t="85564"/>
          <a:stretch/>
        </p:blipFill>
        <p:spPr>
          <a:xfrm>
            <a:off x="8834347" y="6395826"/>
            <a:ext cx="933640" cy="288720"/>
          </a:xfrm>
          <a:prstGeom prst="rect">
            <a:avLst/>
          </a:prstGeom>
        </p:spPr>
      </p:pic>
      <p:sp>
        <p:nvSpPr>
          <p:cNvPr id="93" name="正方形/長方形 92">
            <a:extLst>
              <a:ext uri="{FF2B5EF4-FFF2-40B4-BE49-F238E27FC236}">
                <a16:creationId xmlns:a16="http://schemas.microsoft.com/office/drawing/2014/main" xmlns="" id="{1E3CAA55-5EF2-4C26-A955-61E46872827B}"/>
              </a:ext>
            </a:extLst>
          </p:cNvPr>
          <p:cNvSpPr/>
          <p:nvPr/>
        </p:nvSpPr>
        <p:spPr>
          <a:xfrm>
            <a:off x="7631955" y="5425280"/>
            <a:ext cx="379497" cy="955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a:extLst>
              <a:ext uri="{FF2B5EF4-FFF2-40B4-BE49-F238E27FC236}">
                <a16:creationId xmlns:a16="http://schemas.microsoft.com/office/drawing/2014/main" xmlns="" id="{04DF2607-BE4D-4415-8C80-2F65CFA5CEF6}"/>
              </a:ext>
            </a:extLst>
          </p:cNvPr>
          <p:cNvPicPr>
            <a:picLocks noChangeAspect="1"/>
          </p:cNvPicPr>
          <p:nvPr/>
        </p:nvPicPr>
        <p:blipFill rotWithShape="1">
          <a:blip r:embed="rId13"/>
          <a:srcRect t="23189" r="2947"/>
          <a:stretch/>
        </p:blipFill>
        <p:spPr>
          <a:xfrm>
            <a:off x="7607708" y="2056479"/>
            <a:ext cx="1673812" cy="1223697"/>
          </a:xfrm>
          <a:prstGeom prst="rect">
            <a:avLst/>
          </a:prstGeom>
        </p:spPr>
      </p:pic>
      <p:pic>
        <p:nvPicPr>
          <p:cNvPr id="118" name="図 117">
            <a:extLst>
              <a:ext uri="{FF2B5EF4-FFF2-40B4-BE49-F238E27FC236}">
                <a16:creationId xmlns:a16="http://schemas.microsoft.com/office/drawing/2014/main" xmlns="" id="{709C3D0D-CF12-4563-8AAD-FA4C1CA215C2}"/>
              </a:ext>
            </a:extLst>
          </p:cNvPr>
          <p:cNvPicPr>
            <a:picLocks noChangeAspect="1"/>
          </p:cNvPicPr>
          <p:nvPr/>
        </p:nvPicPr>
        <p:blipFill rotWithShape="1">
          <a:blip r:embed="rId14"/>
          <a:srcRect t="34759" b="19543"/>
          <a:stretch/>
        </p:blipFill>
        <p:spPr>
          <a:xfrm>
            <a:off x="8084346" y="2690581"/>
            <a:ext cx="1630724" cy="689401"/>
          </a:xfrm>
          <a:prstGeom prst="rect">
            <a:avLst/>
          </a:prstGeom>
        </p:spPr>
      </p:pic>
      <p:sp>
        <p:nvSpPr>
          <p:cNvPr id="119" name="矢印: 上カーブ 118">
            <a:extLst>
              <a:ext uri="{FF2B5EF4-FFF2-40B4-BE49-F238E27FC236}">
                <a16:creationId xmlns:a16="http://schemas.microsoft.com/office/drawing/2014/main" xmlns="" id="{FFDFAAA3-6DF2-4514-85FC-00CC3B82E714}"/>
              </a:ext>
            </a:extLst>
          </p:cNvPr>
          <p:cNvSpPr/>
          <p:nvPr/>
        </p:nvSpPr>
        <p:spPr>
          <a:xfrm rot="4058419">
            <a:off x="7502313" y="2733888"/>
            <a:ext cx="688705" cy="366704"/>
          </a:xfrm>
          <a:prstGeom prst="curved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0" name="テキスト ボックス 119">
            <a:extLst>
              <a:ext uri="{FF2B5EF4-FFF2-40B4-BE49-F238E27FC236}">
                <a16:creationId xmlns:a16="http://schemas.microsoft.com/office/drawing/2014/main" xmlns="" id="{90E030F3-D881-4045-89E0-DC5CBEA9BF6C}"/>
              </a:ext>
            </a:extLst>
          </p:cNvPr>
          <p:cNvSpPr txBox="1"/>
          <p:nvPr/>
        </p:nvSpPr>
        <p:spPr>
          <a:xfrm>
            <a:off x="7639633" y="3469678"/>
            <a:ext cx="1940517" cy="577081"/>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kumimoji="1" lang="ja-JP" altLang="en-US" sz="1050" dirty="0"/>
              <a:t>〇　余裕あり</a:t>
            </a:r>
            <a:endParaRPr kumimoji="1" lang="en-US" altLang="ja-JP" sz="1050" dirty="0"/>
          </a:p>
          <a:p>
            <a:r>
              <a:rPr kumimoji="1" lang="ja-JP" altLang="en-US" sz="1050" dirty="0"/>
              <a:t>△　空きあり（</a:t>
            </a:r>
            <a:r>
              <a:rPr kumimoji="1" lang="en-US" altLang="ja-JP" sz="1050" dirty="0"/>
              <a:t>30</a:t>
            </a:r>
            <a:r>
              <a:rPr kumimoji="1" lang="ja-JP" altLang="en-US" sz="1050" dirty="0"/>
              <a:t>％以下）</a:t>
            </a:r>
            <a:endParaRPr kumimoji="1" lang="en-US" altLang="ja-JP" sz="1050" dirty="0"/>
          </a:p>
          <a:p>
            <a:r>
              <a:rPr kumimoji="1" lang="en-US" altLang="ja-JP" sz="1050" dirty="0"/>
              <a:t>×</a:t>
            </a:r>
            <a:r>
              <a:rPr kumimoji="1" lang="ja-JP" altLang="en-US" sz="1050" dirty="0"/>
              <a:t>　空きなし</a:t>
            </a:r>
          </a:p>
        </p:txBody>
      </p:sp>
      <p:pic>
        <p:nvPicPr>
          <p:cNvPr id="74" name="図 73">
            <a:extLst>
              <a:ext uri="{FF2B5EF4-FFF2-40B4-BE49-F238E27FC236}">
                <a16:creationId xmlns:a16="http://schemas.microsoft.com/office/drawing/2014/main" xmlns="" id="{D2FF8EA6-54EF-442B-AE01-99AAAE3946E7}"/>
              </a:ext>
            </a:extLst>
          </p:cNvPr>
          <p:cNvPicPr>
            <a:picLocks noChangeAspect="1"/>
          </p:cNvPicPr>
          <p:nvPr/>
        </p:nvPicPr>
        <p:blipFill rotWithShape="1">
          <a:blip r:embed="rId7">
            <a:extLst>
              <a:ext uri="{28A0092B-C50C-407E-A947-70E740481C1C}">
                <a14:useLocalDpi xmlns:a14="http://schemas.microsoft.com/office/drawing/2010/main" val="0"/>
              </a:ext>
            </a:extLst>
          </a:blip>
          <a:srcRect l="29885" t="8979" r="31221" b="84702"/>
          <a:stretch/>
        </p:blipFill>
        <p:spPr>
          <a:xfrm>
            <a:off x="2892480" y="2119837"/>
            <a:ext cx="1838339" cy="169307"/>
          </a:xfrm>
          <a:prstGeom prst="rect">
            <a:avLst/>
          </a:prstGeom>
        </p:spPr>
      </p:pic>
      <p:sp>
        <p:nvSpPr>
          <p:cNvPr id="80" name="テキスト ボックス 79">
            <a:extLst>
              <a:ext uri="{FF2B5EF4-FFF2-40B4-BE49-F238E27FC236}">
                <a16:creationId xmlns:a16="http://schemas.microsoft.com/office/drawing/2014/main" xmlns="" id="{C4B03990-09F6-4614-96F9-69F229930206}"/>
              </a:ext>
            </a:extLst>
          </p:cNvPr>
          <p:cNvSpPr txBox="1"/>
          <p:nvPr/>
        </p:nvSpPr>
        <p:spPr>
          <a:xfrm>
            <a:off x="5161318" y="6479289"/>
            <a:ext cx="3640247" cy="230832"/>
          </a:xfrm>
          <a:prstGeom prst="rect">
            <a:avLst/>
          </a:prstGeom>
          <a:noFill/>
        </p:spPr>
        <p:txBody>
          <a:bodyPr wrap="square" rtlCol="0">
            <a:spAutoFit/>
          </a:bodyPr>
          <a:lstStyle/>
          <a:p>
            <a:r>
              <a:rPr kumimoji="1" lang="en-US" altLang="ja-JP" sz="900" b="1" spc="-100" dirty="0">
                <a:solidFill>
                  <a:srgbClr val="FF0000"/>
                </a:solidFill>
              </a:rPr>
              <a:t>※ 1  </a:t>
            </a:r>
            <a:r>
              <a:rPr kumimoji="1" lang="ja-JP" altLang="en-US" sz="900" b="1" spc="-100" dirty="0">
                <a:solidFill>
                  <a:srgbClr val="FF0000"/>
                </a:solidFill>
              </a:rPr>
              <a:t>回目の予約を取り消すと </a:t>
            </a:r>
            <a:r>
              <a:rPr kumimoji="1" lang="en-US" altLang="ja-JP" sz="900" b="1" spc="-100" dirty="0">
                <a:solidFill>
                  <a:srgbClr val="FF0000"/>
                </a:solidFill>
              </a:rPr>
              <a:t>2  </a:t>
            </a:r>
            <a:r>
              <a:rPr kumimoji="1" lang="ja-JP" altLang="en-US" sz="900" b="1" spc="-100" dirty="0">
                <a:solidFill>
                  <a:srgbClr val="FF0000"/>
                </a:solidFill>
              </a:rPr>
              <a:t>回目の予約も自動的にキャンセルとなります。</a:t>
            </a:r>
          </a:p>
        </p:txBody>
      </p:sp>
    </p:spTree>
    <p:extLst>
      <p:ext uri="{BB962C8B-B14F-4D97-AF65-F5344CB8AC3E}">
        <p14:creationId xmlns:p14="http://schemas.microsoft.com/office/powerpoint/2010/main" val="36031780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413</Words>
  <Application>Microsoft Office PowerPoint</Application>
  <PresentationFormat>A4 210 x 297 mm</PresentationFormat>
  <Paragraphs>63</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馬場 絵理子</dc:creator>
  <cp:lastModifiedBy>knt</cp:lastModifiedBy>
  <cp:revision>29</cp:revision>
  <dcterms:created xsi:type="dcterms:W3CDTF">2021-04-09T06:46:54Z</dcterms:created>
  <dcterms:modified xsi:type="dcterms:W3CDTF">2021-05-24T04:49:14Z</dcterms:modified>
</cp:coreProperties>
</file>